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0" r:id="rId2"/>
    <p:sldId id="287" r:id="rId3"/>
    <p:sldId id="320" r:id="rId4"/>
    <p:sldId id="288" r:id="rId5"/>
    <p:sldId id="289" r:id="rId6"/>
    <p:sldId id="290" r:id="rId7"/>
    <p:sldId id="291" r:id="rId8"/>
    <p:sldId id="304" r:id="rId9"/>
    <p:sldId id="305" r:id="rId10"/>
    <p:sldId id="307" r:id="rId11"/>
    <p:sldId id="306" r:id="rId12"/>
    <p:sldId id="308" r:id="rId13"/>
    <p:sldId id="311" r:id="rId14"/>
    <p:sldId id="309" r:id="rId15"/>
    <p:sldId id="312" r:id="rId16"/>
    <p:sldId id="310" r:id="rId17"/>
    <p:sldId id="351" r:id="rId18"/>
    <p:sldId id="321" r:id="rId19"/>
    <p:sldId id="344" r:id="rId20"/>
    <p:sldId id="345" r:id="rId21"/>
    <p:sldId id="350" r:id="rId22"/>
    <p:sldId id="346" r:id="rId23"/>
    <p:sldId id="347" r:id="rId24"/>
    <p:sldId id="348" r:id="rId25"/>
    <p:sldId id="349" r:id="rId26"/>
    <p:sldId id="324" r:id="rId27"/>
    <p:sldId id="332" r:id="rId28"/>
    <p:sldId id="333" r:id="rId29"/>
    <p:sldId id="334" r:id="rId30"/>
    <p:sldId id="335" r:id="rId31"/>
    <p:sldId id="336" r:id="rId32"/>
    <p:sldId id="337" r:id="rId33"/>
    <p:sldId id="338" r:id="rId34"/>
    <p:sldId id="339" r:id="rId35"/>
    <p:sldId id="340" r:id="rId36"/>
    <p:sldId id="341" r:id="rId37"/>
    <p:sldId id="342" r:id="rId38"/>
    <p:sldId id="314" r:id="rId39"/>
    <p:sldId id="329" r:id="rId40"/>
    <p:sldId id="330" r:id="rId41"/>
    <p:sldId id="331" r:id="rId42"/>
    <p:sldId id="319" r:id="rId43"/>
  </p:sldIdLst>
  <p:sldSz cx="12192000" cy="6858000"/>
  <p:notesSz cx="6858000" cy="9144000"/>
  <p:defaultTex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thosha alampally" initials="sa" lastIdx="1" clrIdx="0">
    <p:extLst>
      <p:ext uri="{19B8F6BF-5375-455C-9EA6-DF929625EA0E}">
        <p15:presenceInfo xmlns="" xmlns:p15="http://schemas.microsoft.com/office/powerpoint/2012/main" userId="7035abd2ef43e9c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995"/>
    <p:restoredTop sz="94616"/>
  </p:normalViewPr>
  <p:slideViewPr>
    <p:cSldViewPr snapToGrid="0">
      <p:cViewPr varScale="1">
        <p:scale>
          <a:sx n="69" d="100"/>
          <a:sy n="69" d="100"/>
        </p:scale>
        <p:origin x="-1136" y="-72"/>
      </p:cViewPr>
      <p:guideLst>
        <p:guide orient="horz" pos="2160"/>
        <p:guide pos="3840"/>
      </p:guideLst>
    </p:cSldViewPr>
  </p:slideViewPr>
  <p:outlineViewPr>
    <p:cViewPr>
      <p:scale>
        <a:sx n="33" d="100"/>
        <a:sy n="33" d="100"/>
      </p:scale>
      <p:origin x="0" y="-8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en-US" altLang="en-US" dirty="0"/>
              <a:t>Click to edit Master title style</a:t>
            </a:r>
            <a:endParaRPr lang="en-IN" altLang="en-US" dirty="0"/>
          </a:p>
        </p:txBody>
      </p:sp>
      <p:sp>
        <p:nvSpPr>
          <p:cNvPr id="2051" name="Text Placeholder 2"/>
          <p:cNvSpPr>
            <a:spLocks noGrp="1"/>
          </p:cNvSpPr>
          <p:nvPr>
            <p:ph type="body" idx="1"/>
          </p:nvPr>
        </p:nvSpPr>
        <p:spPr>
          <a:xfrm>
            <a:off x="838200" y="1825625"/>
            <a:ext cx="10515600" cy="4351338"/>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I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BB331257-6C23-4DBF-BD6F-CBDD6BB9F84C}"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02-04-2024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898989"/>
                </a:solidFill>
                <a:latin typeface="Calibri" panose="020F0502020204030204" pitchFamily="34" charset="0"/>
              </a:defRPr>
            </a:lvl1pPr>
          </a:lstStyle>
          <a:p>
            <a:pPr lvl="0" eaLnBrk="1" hangingPunct="1">
              <a:buNone/>
            </a:pPr>
            <a:fld id="{9A0DB2DC-4C9A-4742-B13C-FB6460FD3503}" type="slidenum">
              <a:rPr lang="en-IN" altLang="x-none" dirty="0"/>
              <a:t>‹#›</a:t>
            </a:fld>
            <a:endParaRPr lang="en-IN" altLang="x-none" dirty="0">
              <a:latin typeface="Corbel" panose="020B0503020204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 y="85725"/>
            <a:ext cx="11839575" cy="3229610"/>
          </a:xfrm>
        </p:spPr>
        <p:txBody>
          <a:bodyPr vert="horz" wrap="square" lIns="91440" tIns="45720" rIns="91440" bIns="45720" numCol="1" rtlCol="0" anchor="b" anchorCtr="0" compatLnSpc="1">
            <a:normAutofit fontScale="90000"/>
          </a:bodyPr>
          <a:lstStyle/>
          <a:p>
            <a:pPr lvl="0" eaLnBrk="1" fontAlgn="auto" hangingPunct="1">
              <a:spcAft>
                <a:spcPts val="0"/>
              </a:spcAft>
              <a:defRPr/>
            </a:pP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
            </a:r>
            <a:b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
            </a:r>
            <a:b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CMR TECHNICAL CAMPUS</a:t>
            </a:r>
            <a:b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UGC(Autonomous)</a:t>
            </a:r>
            <a:b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kumimoji="0" lang="en-IN" sz="2700" b="0" i="0" u="none" strike="noStrike" kern="1200" cap="none" spc="0" normalizeH="0" baseline="0" noProof="0" dirty="0" err="1">
                <a:ln>
                  <a:noFill/>
                </a:ln>
                <a:solidFill>
                  <a:schemeClr val="tx1"/>
                </a:solidFill>
                <a:effectLst/>
                <a:uLnTx/>
                <a:uFillTx/>
                <a:latin typeface="Times New Roman" panose="02020603050405020304" pitchFamily="18" charset="0"/>
                <a:ea typeface="+mj-ea"/>
                <a:cs typeface="Times New Roman" panose="02020603050405020304" pitchFamily="18" charset="0"/>
              </a:rPr>
              <a:t>Kandlakoya</a:t>
            </a:r>
            <a:r>
              <a:rPr kumimoji="0" lang="en-IN" sz="27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 </a:t>
            </a:r>
            <a:r>
              <a:rPr kumimoji="0" lang="en-IN" sz="2700" b="0" i="0" u="none" strike="noStrike" kern="1200" cap="none" spc="0" normalizeH="0" baseline="0" noProof="0" dirty="0" err="1">
                <a:ln>
                  <a:noFill/>
                </a:ln>
                <a:solidFill>
                  <a:schemeClr val="tx1"/>
                </a:solidFill>
                <a:effectLst/>
                <a:uLnTx/>
                <a:uFillTx/>
                <a:latin typeface="Times New Roman" panose="02020603050405020304" pitchFamily="18" charset="0"/>
                <a:ea typeface="+mj-ea"/>
                <a:cs typeface="Times New Roman" panose="02020603050405020304" pitchFamily="18" charset="0"/>
              </a:rPr>
              <a:t>Medchal</a:t>
            </a:r>
            <a:r>
              <a:rPr kumimoji="0" lang="en-IN" sz="27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 Road, Hyd-501401</a:t>
            </a: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
            </a:r>
            <a:b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Department of Computer Science and Engineering</a:t>
            </a:r>
            <a:r>
              <a:rPr kumimoji="0" lang="en-IN" sz="2800" b="1"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
            </a:r>
            <a:br>
              <a:rPr kumimoji="0" lang="en-IN" sz="2800" b="1"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b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A</a:t>
            </a:r>
            <a:r>
              <a:rPr kumimoji="0" lang="en-IN" sz="2800" b="1"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
            </a:r>
            <a:br>
              <a:rPr kumimoji="0" lang="en-IN" sz="2800" b="1"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br>
            <a: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Mini Project Review:03</a:t>
            </a:r>
            <a:br>
              <a:rPr kumimoji="0" lang="en-IN" sz="28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br>
            <a:r>
              <a:rPr lang="en-US" sz="2200" b="1" dirty="0">
                <a:latin typeface="Times New Roman" panose="02020603050405020304" pitchFamily="18" charset="0"/>
                <a:cs typeface="Times New Roman" panose="02020603050405020304" pitchFamily="18" charset="0"/>
              </a:rPr>
              <a:t>STUDENTS PERFORMANCE PREDICTION IN ONLINE COURSES USING MACHINE LEARNING </a:t>
            </a:r>
            <a:r>
              <a:rPr lang="en-US" sz="2200" b="1" dirty="0" smtClean="0">
                <a:latin typeface="Times New Roman" panose="02020603050405020304" pitchFamily="18" charset="0"/>
                <a:cs typeface="Times New Roman" panose="02020603050405020304" pitchFamily="18" charset="0"/>
              </a:rPr>
              <a:t>ALGORITHMS</a:t>
            </a:r>
            <a:br>
              <a:rPr lang="en-US" sz="2200" b="1" dirty="0" smtClean="0">
                <a:latin typeface="Times New Roman" panose="02020603050405020304" pitchFamily="18" charset="0"/>
                <a:cs typeface="Times New Roman" panose="02020603050405020304" pitchFamily="18" charset="0"/>
              </a:rPr>
            </a:br>
            <a:r>
              <a:rPr kumimoji="0" lang="en-US" sz="2700" b="0" i="0" u="none" strike="noStrike" kern="1200" cap="none" spc="0" normalizeH="0" baseline="0" noProof="0" dirty="0" smtClean="0">
                <a:ln>
                  <a:noFill/>
                </a:ln>
                <a:solidFill>
                  <a:schemeClr val="tx1"/>
                </a:solidFill>
                <a:effectLst/>
                <a:uLnTx/>
                <a:uFillTx/>
                <a:latin typeface="Times New Roman" panose="02020603050405020304" pitchFamily="18" charset="0"/>
                <a:ea typeface="+mj-ea"/>
                <a:cs typeface="Times New Roman" panose="02020603050405020304" pitchFamily="18" charset="0"/>
              </a:rPr>
              <a:t>Batch </a:t>
            </a:r>
            <a:r>
              <a:rPr kumimoji="0" 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No : 0</a:t>
            </a:r>
            <a:r>
              <a:rPr kumimoji="0" lang="en-IN" altLang="en-US" sz="2700" b="0"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5</a:t>
            </a:r>
          </a:p>
        </p:txBody>
      </p:sp>
      <p:sp>
        <p:nvSpPr>
          <p:cNvPr id="3" name="Subtitle 2"/>
          <p:cNvSpPr>
            <a:spLocks noGrp="1"/>
          </p:cNvSpPr>
          <p:nvPr>
            <p:ph type="subTitle" idx="1"/>
          </p:nvPr>
        </p:nvSpPr>
        <p:spPr>
          <a:xfrm>
            <a:off x="182880" y="3314700"/>
            <a:ext cx="11839575" cy="3543935"/>
          </a:xfrm>
        </p:spPr>
        <p:txBody>
          <a:bodyPr vert="horz" wrap="square" lIns="91440" tIns="45720" rIns="91440" bIns="45720" numCol="1" rtlCol="0" anchor="t" anchorCtr="0" compatLnSpc="1">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IN" sz="2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IN"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Group Members:                                                                                    Under the Guidance of :</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I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Alampally Santhosha-</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207R1A05</a:t>
            </a:r>
            <a:r>
              <a:rPr kumimoji="0" lang="en-I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J1</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Najeema Afrin        </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Yapakayala Rajendar</a:t>
            </a:r>
            <a:r>
              <a:rPr kumimoji="0" lang="en-I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207R1A05P8 </a:t>
            </a:r>
            <a:r>
              <a:rPr kumimoji="0" lang="en-I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lang="en-IN" altLang="en-US" noProof="0" dirty="0">
                <a:ln>
                  <a:noFill/>
                </a:ln>
                <a:effectLst/>
                <a:uLnTx/>
                <a:uFillTx/>
                <a:latin typeface="Times New Roman" panose="02020603050405020304" pitchFamily="18" charset="0"/>
                <a:cs typeface="Times New Roman" panose="02020603050405020304" pitchFamily="18" charset="0"/>
                <a:sym typeface="+mn-ea"/>
              </a:rPr>
              <a:t>Assistant Professor</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Bannuru Sahithi </a:t>
            </a:r>
            <a:r>
              <a:rPr kumimoji="0" lang="en-I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207R1A05J9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IN" sz="2400" b="0" i="0" u="none" strike="noStrike" kern="1200" cap="none" spc="0" normalizeH="0" baseline="0" noProof="0" dirty="0">
              <a:ln>
                <a:noFill/>
              </a:ln>
              <a:solidFill>
                <a:schemeClr val="tx1">
                  <a:lumMod val="85000"/>
                  <a:lumOff val="15000"/>
                </a:schemeClr>
              </a:solidFill>
              <a:effectLst/>
              <a:uLnTx/>
              <a:uFillTx/>
              <a:latin typeface="Times New Roman" panose="02020603050405020304" pitchFamily="18" charset="0"/>
              <a:ea typeface="+mn-ea"/>
              <a:cs typeface="Times New Roman" panose="02020603050405020304" pitchFamily="18" charset="0"/>
            </a:endParaRPr>
          </a:p>
        </p:txBody>
      </p:sp>
      <p:pic>
        <p:nvPicPr>
          <p:cNvPr id="7172" name="Picture 4"/>
          <p:cNvPicPr>
            <a:picLocks noChangeAspect="1"/>
          </p:cNvPicPr>
          <p:nvPr/>
        </p:nvPicPr>
        <p:blipFill>
          <a:blip r:embed="rId2"/>
          <a:stretch>
            <a:fillRect/>
          </a:stretch>
        </p:blipFill>
        <p:spPr>
          <a:xfrm>
            <a:off x="53975" y="85725"/>
            <a:ext cx="1309688" cy="1116013"/>
          </a:xfrm>
          <a:prstGeom prst="rect">
            <a:avLst/>
          </a:prstGeom>
          <a:noFill/>
          <a:ln w="9525">
            <a:noFill/>
          </a:ln>
        </p:spPr>
      </p:pic>
      <p:pic>
        <p:nvPicPr>
          <p:cNvPr id="7173" name="Picture 6"/>
          <p:cNvPicPr>
            <a:picLocks noChangeAspect="1"/>
          </p:cNvPicPr>
          <p:nvPr/>
        </p:nvPicPr>
        <p:blipFill>
          <a:blip r:embed="rId3"/>
          <a:stretch>
            <a:fillRect/>
          </a:stretch>
        </p:blipFill>
        <p:spPr>
          <a:xfrm>
            <a:off x="10394950" y="219075"/>
            <a:ext cx="1498600" cy="111601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770"/>
            <a:ext cx="10515600" cy="1882775"/>
          </a:xfrm>
        </p:spPr>
        <p:txBody>
          <a:bodyPr/>
          <a:lstStyle/>
          <a:p>
            <a:r>
              <a:rPr lang="en-US" altLang="en-US" sz="2800" b="1" dirty="0">
                <a:latin typeface="Times New Roman" panose="02020603050405020304" pitchFamily="18" charset="0"/>
                <a:cs typeface="Times New Roman" panose="02020603050405020304" pitchFamily="18" charset="0"/>
                <a:sym typeface="+mn-ea"/>
              </a:rPr>
              <a:t>Novelty of the Project:</a:t>
            </a:r>
            <a:endParaRPr lang="en-US" sz="2800" dirty="0"/>
          </a:p>
        </p:txBody>
      </p:sp>
      <p:sp>
        <p:nvSpPr>
          <p:cNvPr id="3" name="Content Placeholder 2"/>
          <p:cNvSpPr>
            <a:spLocks noGrp="1"/>
          </p:cNvSpPr>
          <p:nvPr>
            <p:ph idx="1"/>
          </p:nvPr>
        </p:nvSpPr>
        <p:spPr>
          <a:xfrm>
            <a:off x="838200" y="1178560"/>
            <a:ext cx="10515600" cy="4998720"/>
          </a:xfrm>
        </p:spPr>
        <p:txBody>
          <a:bodyPr/>
          <a:lstStyle/>
          <a:p>
            <a:pPr algn="just">
              <a:lnSpc>
                <a:spcPct val="100000"/>
              </a:lnSpc>
            </a:pPr>
            <a:r>
              <a:rPr lang="en-US" sz="2200" dirty="0">
                <a:latin typeface="Times New Roman" panose="02020603050405020304" pitchFamily="18" charset="0"/>
                <a:cs typeface="Times New Roman" panose="02020603050405020304" pitchFamily="18" charset="0"/>
              </a:rPr>
              <a:t>The novelty of our project lies in its innovative approach to predicting students performance in online courses using machine learning algorithms. Unlike traditional methods that </a:t>
            </a:r>
            <a:r>
              <a:rPr lang="en-US" sz="2200" dirty="0" smtClean="0">
                <a:latin typeface="Times New Roman" panose="02020603050405020304" pitchFamily="18" charset="0"/>
                <a:cs typeface="Times New Roman" panose="02020603050405020304" pitchFamily="18" charset="0"/>
              </a:rPr>
              <a:t>basic </a:t>
            </a:r>
            <a:r>
              <a:rPr lang="en-US" sz="2200" dirty="0">
                <a:latin typeface="Times New Roman" panose="02020603050405020304" pitchFamily="18" charset="0"/>
                <a:cs typeface="Times New Roman" panose="02020603050405020304" pitchFamily="18" charset="0"/>
              </a:rPr>
              <a:t>statistical analyses, our system </a:t>
            </a:r>
            <a:r>
              <a:rPr lang="en-US" sz="2200" dirty="0" smtClean="0">
                <a:latin typeface="Times New Roman" panose="02020603050405020304" pitchFamily="18" charset="0"/>
                <a:cs typeface="Times New Roman" panose="02020603050405020304" pitchFamily="18" charset="0"/>
              </a:rPr>
              <a:t>advanced </a:t>
            </a:r>
            <a:r>
              <a:rPr lang="en-US" sz="2200" dirty="0">
                <a:latin typeface="Times New Roman" panose="02020603050405020304" pitchFamily="18" charset="0"/>
                <a:cs typeface="Times New Roman" panose="02020603050405020304" pitchFamily="18" charset="0"/>
              </a:rPr>
              <a:t>machine learning techniques to generate accurate predictions.</a:t>
            </a:r>
          </a:p>
          <a:p>
            <a:pPr algn="just">
              <a:lnSpc>
                <a:spcPct val="100000"/>
              </a:lnSpc>
            </a:pPr>
            <a:r>
              <a:rPr lang="en-US" sz="2200" dirty="0">
                <a:latin typeface="Times New Roman" panose="02020603050405020304" pitchFamily="18" charset="0"/>
                <a:cs typeface="Times New Roman" panose="02020603050405020304" pitchFamily="18" charset="0"/>
              </a:rPr>
              <a:t>By integrating data from online learning platforms, including student </a:t>
            </a:r>
            <a:r>
              <a:rPr lang="en-US" sz="2200" dirty="0" smtClean="0">
                <a:latin typeface="Times New Roman" panose="02020603050405020304" pitchFamily="18" charset="0"/>
                <a:cs typeface="Times New Roman" panose="02020603050405020304" pitchFamily="18" charset="0"/>
              </a:rPr>
              <a:t>Attendance, </a:t>
            </a:r>
            <a:r>
              <a:rPr lang="en-US" sz="2200" dirty="0">
                <a:latin typeface="Times New Roman" panose="02020603050405020304" pitchFamily="18" charset="0"/>
                <a:cs typeface="Times New Roman" panose="02020603050405020304" pitchFamily="18" charset="0"/>
              </a:rPr>
              <a:t>academic history, and course interactions, we can gain deeper insights into students behaviors and learning patterns.</a:t>
            </a:r>
          </a:p>
          <a:p>
            <a:pPr algn="just">
              <a:lnSpc>
                <a:spcPct val="100000"/>
              </a:lnSpc>
            </a:pPr>
            <a:r>
              <a:rPr lang="en-US" sz="2200" dirty="0">
                <a:latin typeface="Times New Roman" panose="02020603050405020304" pitchFamily="18" charset="0"/>
                <a:cs typeface="Times New Roman" panose="02020603050405020304" pitchFamily="18" charset="0"/>
              </a:rPr>
              <a:t>U</a:t>
            </a:r>
            <a:r>
              <a:rPr lang="en-US" sz="2200" dirty="0" smtClean="0">
                <a:latin typeface="Times New Roman" panose="02020603050405020304" pitchFamily="18" charset="0"/>
                <a:cs typeface="Times New Roman" panose="02020603050405020304" pitchFamily="18" charset="0"/>
              </a:rPr>
              <a:t>ltimately </a:t>
            </a:r>
            <a:r>
              <a:rPr lang="en-US" sz="2200" dirty="0">
                <a:latin typeface="Times New Roman" panose="02020603050405020304" pitchFamily="18" charset="0"/>
                <a:cs typeface="Times New Roman" panose="02020603050405020304" pitchFamily="18" charset="0"/>
              </a:rPr>
              <a:t>improving student outcomes and fostering a more engaging and personalized learning experience.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830" y="-114152"/>
            <a:ext cx="10515600" cy="1325563"/>
          </a:xfrm>
        </p:spPr>
        <p:txBody>
          <a:bodyPr/>
          <a:lstStyle/>
          <a:p>
            <a:r>
              <a:rPr lang="en-IN" altLang="en-US" sz="3200" b="1" dirty="0">
                <a:latin typeface="Times New Roman" panose="02020603050405020304" pitchFamily="18" charset="0"/>
                <a:cs typeface="Calibri" panose="020F0502020204030204" pitchFamily="34" charset="0"/>
                <a:sym typeface="+mn-ea"/>
              </a:rPr>
              <a:t>   </a:t>
            </a:r>
            <a:r>
              <a:rPr lang="en-US" altLang="en-US" sz="3200" b="1" dirty="0">
                <a:latin typeface="Times New Roman" panose="02020603050405020304" pitchFamily="18" charset="0"/>
                <a:cs typeface="Calibri" panose="020F0502020204030204" pitchFamily="34" charset="0"/>
                <a:sym typeface="+mn-ea"/>
              </a:rPr>
              <a:t>Architecture:</a:t>
            </a:r>
            <a:endParaRPr lang="en-US" sz="32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300" y="778114"/>
            <a:ext cx="7519481" cy="5437661"/>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690" y="-222885"/>
            <a:ext cx="10786110" cy="2048510"/>
          </a:xfrm>
        </p:spPr>
        <p:txBody>
          <a:bodyPr/>
          <a:lstStyle/>
          <a:p>
            <a:r>
              <a:rPr lang="en-IN" altLang="en-US" sz="2800" b="1" dirty="0">
                <a:latin typeface="Times New Roman" panose="02020603050405020304" pitchFamily="18" charset="0"/>
                <a:cs typeface="Times New Roman" panose="02020603050405020304" pitchFamily="18" charset="0"/>
                <a:sym typeface="+mn-ea"/>
              </a:rPr>
              <a:t>Modules:</a:t>
            </a:r>
            <a:endParaRPr lang="en-US" sz="2800" dirty="0"/>
          </a:p>
        </p:txBody>
      </p:sp>
      <p:sp>
        <p:nvSpPr>
          <p:cNvPr id="3" name="Content Placeholder 2"/>
          <p:cNvSpPr>
            <a:spLocks noGrp="1"/>
          </p:cNvSpPr>
          <p:nvPr>
            <p:ph idx="1"/>
          </p:nvPr>
        </p:nvSpPr>
        <p:spPr>
          <a:xfrm>
            <a:off x="499596" y="1026498"/>
            <a:ext cx="10786110" cy="5014595"/>
          </a:xfrm>
        </p:spPr>
        <p:txBody>
          <a:bodyPr/>
          <a:lstStyle/>
          <a:p>
            <a:pPr algn="just"/>
            <a:r>
              <a:rPr lang="en-US" altLang="en-US" sz="2000" b="1" dirty="0">
                <a:latin typeface="Times New Roman" pitchFamily="18" charset="0"/>
                <a:cs typeface="Times New Roman" pitchFamily="18" charset="0"/>
              </a:rPr>
              <a:t>Service Provider</a:t>
            </a:r>
          </a:p>
          <a:p>
            <a:pPr marL="0" indent="0" algn="just">
              <a:buNone/>
            </a:pPr>
            <a:r>
              <a:rPr lang="en-US" altLang="en-US" sz="2000" dirty="0" smtClean="0">
                <a:latin typeface="Times New Roman" pitchFamily="18" charset="0"/>
                <a:cs typeface="Times New Roman" pitchFamily="18" charset="0"/>
              </a:rPr>
              <a:t>    In </a:t>
            </a:r>
            <a:r>
              <a:rPr lang="en-US" altLang="en-US" sz="2000" dirty="0">
                <a:latin typeface="Times New Roman" pitchFamily="18" charset="0"/>
                <a:cs typeface="Times New Roman" pitchFamily="18" charset="0"/>
              </a:rPr>
              <a:t>this module, the Service Provider has to login by using valid user name and password. After login successful </a:t>
            </a:r>
            <a:r>
              <a:rPr lang="en-US" altLang="en-US" sz="2000" dirty="0" smtClean="0">
                <a:latin typeface="Times New Roman" pitchFamily="18" charset="0"/>
                <a:cs typeface="Times New Roman" pitchFamily="18" charset="0"/>
              </a:rPr>
              <a:t>  they </a:t>
            </a:r>
            <a:r>
              <a:rPr lang="en-US" altLang="en-US" sz="2000" dirty="0">
                <a:latin typeface="Times New Roman" pitchFamily="18" charset="0"/>
                <a:cs typeface="Times New Roman" pitchFamily="18" charset="0"/>
              </a:rPr>
              <a:t>can do operations such as </a:t>
            </a:r>
            <a:r>
              <a:rPr lang="en-US" altLang="en-US" sz="2000" dirty="0" smtClean="0">
                <a:latin typeface="Times New Roman" pitchFamily="18" charset="0"/>
                <a:cs typeface="Times New Roman" pitchFamily="18" charset="0"/>
              </a:rPr>
              <a:t>View </a:t>
            </a:r>
            <a:r>
              <a:rPr lang="en-US" altLang="en-US" sz="2000" dirty="0">
                <a:latin typeface="Times New Roman" pitchFamily="18" charset="0"/>
                <a:cs typeface="Times New Roman" pitchFamily="18" charset="0"/>
              </a:rPr>
              <a:t>Online Course Data Set </a:t>
            </a:r>
            <a:r>
              <a:rPr lang="en-US" altLang="en-US" sz="2000" dirty="0" smtClean="0">
                <a:latin typeface="Times New Roman" pitchFamily="18" charset="0"/>
                <a:cs typeface="Times New Roman" pitchFamily="18" charset="0"/>
              </a:rPr>
              <a:t>Details ,</a:t>
            </a:r>
            <a:r>
              <a:rPr lang="en-US" altLang="en-US" sz="2000" dirty="0">
                <a:latin typeface="Times New Roman" pitchFamily="18" charset="0"/>
                <a:cs typeface="Times New Roman" pitchFamily="18" charset="0"/>
              </a:rPr>
              <a:t>Search &amp; Predict Student Performance Details ,View All Student Performance Prediction,  View Students Assessments </a:t>
            </a:r>
            <a:r>
              <a:rPr lang="en-US" altLang="en-US" sz="2000" dirty="0" smtClean="0">
                <a:latin typeface="Times New Roman" pitchFamily="18" charset="0"/>
                <a:cs typeface="Times New Roman" pitchFamily="18" charset="0"/>
              </a:rPr>
              <a:t>Grades ,</a:t>
            </a:r>
            <a:r>
              <a:rPr lang="en-US" altLang="en-US" sz="2000" dirty="0">
                <a:latin typeface="Times New Roman" pitchFamily="18" charset="0"/>
                <a:cs typeface="Times New Roman" pitchFamily="18" charset="0"/>
              </a:rPr>
              <a:t>View Searched Ratio </a:t>
            </a:r>
            <a:r>
              <a:rPr lang="en-US" altLang="en-US" sz="2000" dirty="0" smtClean="0">
                <a:latin typeface="Times New Roman" pitchFamily="18" charset="0"/>
                <a:cs typeface="Times New Roman" pitchFamily="18" charset="0"/>
              </a:rPr>
              <a:t>Details ,</a:t>
            </a:r>
            <a:r>
              <a:rPr lang="en-US" altLang="en-US" sz="2000" dirty="0">
                <a:latin typeface="Times New Roman" pitchFamily="18" charset="0"/>
                <a:cs typeface="Times New Roman" pitchFamily="18" charset="0"/>
              </a:rPr>
              <a:t>View All Remote </a:t>
            </a:r>
            <a:r>
              <a:rPr lang="en-US" altLang="en-US" sz="2000" dirty="0" smtClean="0">
                <a:latin typeface="Times New Roman" pitchFamily="18" charset="0"/>
                <a:cs typeface="Times New Roman" pitchFamily="18" charset="0"/>
              </a:rPr>
              <a:t>Users ,</a:t>
            </a:r>
            <a:r>
              <a:rPr lang="en-US" altLang="en-US" sz="2000" dirty="0">
                <a:latin typeface="Times New Roman" pitchFamily="18" charset="0"/>
                <a:cs typeface="Times New Roman" pitchFamily="18" charset="0"/>
              </a:rPr>
              <a:t>View Searched Student Performance </a:t>
            </a:r>
            <a:r>
              <a:rPr lang="en-US" altLang="en-US" sz="2000" dirty="0" smtClean="0">
                <a:latin typeface="Times New Roman" pitchFamily="18" charset="0"/>
                <a:cs typeface="Times New Roman" pitchFamily="18" charset="0"/>
              </a:rPr>
              <a:t>Results , View </a:t>
            </a:r>
            <a:r>
              <a:rPr lang="en-US" altLang="en-US" sz="2000" dirty="0">
                <a:latin typeface="Times New Roman" pitchFamily="18" charset="0"/>
                <a:cs typeface="Times New Roman" pitchFamily="18" charset="0"/>
              </a:rPr>
              <a:t>Student Performance </a:t>
            </a:r>
            <a:r>
              <a:rPr lang="en-US" altLang="en-US" sz="2000" dirty="0" smtClean="0">
                <a:latin typeface="Times New Roman" pitchFamily="18" charset="0"/>
                <a:cs typeface="Times New Roman" pitchFamily="18" charset="0"/>
              </a:rPr>
              <a:t>Results ,</a:t>
            </a:r>
            <a:r>
              <a:rPr lang="en-US" altLang="en-US" sz="2000" dirty="0">
                <a:latin typeface="Times New Roman" pitchFamily="18" charset="0"/>
                <a:cs typeface="Times New Roman" pitchFamily="18" charset="0"/>
              </a:rPr>
              <a:t>View Student Performance By Line Chart.</a:t>
            </a:r>
          </a:p>
          <a:p>
            <a:pPr algn="just"/>
            <a:r>
              <a:rPr lang="en-US" altLang="en-US" sz="2000" b="1" dirty="0">
                <a:latin typeface="Times New Roman" pitchFamily="18" charset="0"/>
                <a:cs typeface="Times New Roman" pitchFamily="18" charset="0"/>
              </a:rPr>
              <a:t>View and Authorize </a:t>
            </a:r>
            <a:r>
              <a:rPr lang="en-US" altLang="en-US" sz="2000" b="1" dirty="0" smtClean="0">
                <a:latin typeface="Times New Roman" pitchFamily="18" charset="0"/>
                <a:cs typeface="Times New Roman" pitchFamily="18" charset="0"/>
              </a:rPr>
              <a:t>Users</a:t>
            </a:r>
          </a:p>
          <a:p>
            <a:pPr marL="0" indent="0" algn="just">
              <a:buNone/>
            </a:pPr>
            <a:r>
              <a:rPr lang="en-US" altLang="en-US" sz="2000" dirty="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In </a:t>
            </a:r>
            <a:r>
              <a:rPr lang="en-US" altLang="en-US" sz="2000" dirty="0">
                <a:latin typeface="Times New Roman" pitchFamily="18" charset="0"/>
                <a:cs typeface="Times New Roman" pitchFamily="18" charset="0"/>
              </a:rPr>
              <a:t>this module, the admin can view the list of users who all registered. In this, the admin can view the user’s details such as, user name, email, address and admin authorizes the users.</a:t>
            </a:r>
          </a:p>
          <a:p>
            <a:pPr algn="just"/>
            <a:r>
              <a:rPr lang="en-US" altLang="en-US" sz="2000" b="1" dirty="0">
                <a:latin typeface="Times New Roman" pitchFamily="18" charset="0"/>
                <a:cs typeface="Times New Roman" pitchFamily="18" charset="0"/>
              </a:rPr>
              <a:t>Remote </a:t>
            </a:r>
            <a:r>
              <a:rPr lang="en-US" altLang="en-US" sz="2000" b="1" dirty="0" smtClean="0">
                <a:latin typeface="Times New Roman" pitchFamily="18" charset="0"/>
                <a:cs typeface="Times New Roman" pitchFamily="18" charset="0"/>
              </a:rPr>
              <a:t>User</a:t>
            </a:r>
          </a:p>
          <a:p>
            <a:pPr marL="0" indent="0" algn="just">
              <a:buNone/>
            </a:pPr>
            <a:r>
              <a:rPr lang="en-US" altLang="en-US" sz="2000" dirty="0">
                <a:latin typeface="Times New Roman" pitchFamily="18" charset="0"/>
                <a:cs typeface="Times New Roman" pitchFamily="18" charset="0"/>
              </a:rPr>
              <a:t> </a:t>
            </a:r>
            <a:r>
              <a:rPr lang="en-US" altLang="en-US" sz="2000" dirty="0" smtClean="0">
                <a:latin typeface="Times New Roman" pitchFamily="18" charset="0"/>
                <a:cs typeface="Times New Roman" pitchFamily="18" charset="0"/>
              </a:rPr>
              <a:t>  In </a:t>
            </a:r>
            <a:r>
              <a:rPr lang="en-US" altLang="en-US" sz="2000" dirty="0">
                <a:latin typeface="Times New Roman" pitchFamily="18" charset="0"/>
                <a:cs typeface="Times New Roman" pitchFamily="18" charset="0"/>
              </a:rPr>
              <a:t>this module, there are n numbers of users are present. User should register before doing any operations. Once user registers, their details will be stored to the database.  After registration successful, he has to login by using authorized user name and password. Once Login is successful user will do some operations like   Post Student data set, Search &amp; Predict Student Performance </a:t>
            </a:r>
            <a:r>
              <a:rPr lang="en-US" altLang="en-US" sz="2000" dirty="0" smtClean="0">
                <a:latin typeface="Times New Roman" pitchFamily="18" charset="0"/>
                <a:cs typeface="Times New Roman" pitchFamily="18" charset="0"/>
              </a:rPr>
              <a:t>Details , View </a:t>
            </a:r>
            <a:r>
              <a:rPr lang="en-US" altLang="en-US" sz="2000" dirty="0">
                <a:latin typeface="Times New Roman" pitchFamily="18" charset="0"/>
                <a:cs typeface="Times New Roman" pitchFamily="18" charset="0"/>
              </a:rPr>
              <a:t>Your Profile.</a:t>
            </a:r>
          </a:p>
          <a:p>
            <a:endParaRPr lang="en-IN" altLang="en-US" sz="1800"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10896600" cy="1833563"/>
          </a:xfrm>
        </p:spPr>
        <p:txBody>
          <a:bodyPr/>
          <a:lstStyle/>
          <a:p>
            <a:r>
              <a:rPr lang="en-IN" altLang="en-US" sz="3200" b="1" dirty="0">
                <a:latin typeface="Times New Roman" panose="02020603050405020304" pitchFamily="18" charset="0"/>
                <a:cs typeface="Times New Roman" panose="02020603050405020304" pitchFamily="18" charset="0"/>
                <a:sym typeface="+mn-ea"/>
              </a:rPr>
              <a:t/>
            </a:r>
            <a:br>
              <a:rPr lang="en-IN" altLang="en-US" sz="3200" b="1" dirty="0">
                <a:latin typeface="Times New Roman" panose="02020603050405020304" pitchFamily="18" charset="0"/>
                <a:cs typeface="Times New Roman" panose="02020603050405020304" pitchFamily="18" charset="0"/>
                <a:sym typeface="+mn-ea"/>
              </a:rPr>
            </a:br>
            <a:r>
              <a:rPr lang="en-IN" altLang="en-US" sz="2800" b="1" dirty="0">
                <a:latin typeface="Times New Roman" panose="02020603050405020304" pitchFamily="18" charset="0"/>
                <a:cs typeface="Times New Roman" panose="02020603050405020304" pitchFamily="18" charset="0"/>
                <a:sym typeface="+mn-ea"/>
              </a:rPr>
              <a:t>UML Diagrams:</a:t>
            </a:r>
            <a:br>
              <a:rPr lang="en-IN" altLang="en-US" sz="2800" b="1" dirty="0">
                <a:latin typeface="Times New Roman" panose="02020603050405020304" pitchFamily="18" charset="0"/>
                <a:cs typeface="Times New Roman" panose="02020603050405020304" pitchFamily="18" charset="0"/>
                <a:sym typeface="+mn-ea"/>
              </a:rPr>
            </a:br>
            <a:r>
              <a:rPr lang="en-IN" altLang="en-US" sz="2800" b="1" dirty="0">
                <a:latin typeface="Times New Roman" panose="02020603050405020304" pitchFamily="18" charset="0"/>
                <a:cs typeface="Times New Roman" panose="02020603050405020304" pitchFamily="18" charset="0"/>
                <a:sym typeface="+mn-ea"/>
              </a:rPr>
              <a:t/>
            </a:r>
            <a:br>
              <a:rPr lang="en-IN" altLang="en-US" sz="2800" b="1" dirty="0">
                <a:latin typeface="Times New Roman" panose="02020603050405020304" pitchFamily="18" charset="0"/>
                <a:cs typeface="Times New Roman" panose="02020603050405020304" pitchFamily="18" charset="0"/>
                <a:sym typeface="+mn-ea"/>
              </a:rPr>
            </a:br>
            <a:r>
              <a:rPr lang="en-IN" sz="2800" b="1" noProof="0" dirty="0">
                <a:ln w="3175" cmpd="sng">
                  <a:noFill/>
                </a:ln>
                <a:effectLst/>
                <a:uLnTx/>
                <a:uFillTx/>
                <a:latin typeface="Times New Roman" panose="02020603050405020304" pitchFamily="18" charset="0"/>
                <a:cs typeface="Times New Roman" panose="02020603050405020304" pitchFamily="18" charset="0"/>
                <a:sym typeface="+mn-ea"/>
              </a:rPr>
              <a:t>Use case Diagram:</a:t>
            </a:r>
            <a:br>
              <a:rPr lang="en-IN" sz="2800" b="1" noProof="0" dirty="0">
                <a:ln w="3175" cmpd="sng">
                  <a:noFill/>
                </a:ln>
                <a:effectLst/>
                <a:uLnTx/>
                <a:uFillTx/>
                <a:latin typeface="Times New Roman" panose="02020603050405020304" pitchFamily="18" charset="0"/>
                <a:cs typeface="Times New Roman" panose="02020603050405020304" pitchFamily="18" charset="0"/>
                <a:sym typeface="+mn-ea"/>
              </a:rPr>
            </a:br>
            <a:endParaRPr lang="en-US" sz="28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9610" t="8121" r="20658" b="13188"/>
          <a:stretch/>
        </p:blipFill>
        <p:spPr>
          <a:xfrm>
            <a:off x="3599234" y="447472"/>
            <a:ext cx="7519481" cy="5992239"/>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42" y="160845"/>
            <a:ext cx="11073130" cy="1325880"/>
          </a:xfrm>
        </p:spPr>
        <p:txBody>
          <a:bodyPr/>
          <a:lstStyle/>
          <a:p>
            <a:pPr>
              <a:lnSpc>
                <a:spcPct val="110000"/>
              </a:lnSpc>
            </a:pPr>
            <a:r>
              <a:rPr lang="en-IN" sz="2800" b="1" noProof="0" dirty="0">
                <a:ln>
                  <a:noFill/>
                </a:ln>
                <a:effectLst/>
                <a:uLnTx/>
                <a:uFillTx/>
                <a:latin typeface="Times New Roman" panose="02020603050405020304" pitchFamily="18" charset="0"/>
                <a:ea typeface="+mn-ea"/>
                <a:cs typeface="Times New Roman" panose="02020603050405020304" pitchFamily="18" charset="0"/>
                <a:sym typeface="+mn-ea"/>
              </a:rPr>
              <a:t>Class Diagram:</a:t>
            </a:r>
            <a:endParaRPr lang="en-IN" altLang="en-US" sz="2800" b="1" noProof="0" dirty="0">
              <a:ln>
                <a:noFill/>
              </a:ln>
              <a:effectLst/>
              <a:uLnTx/>
              <a:uFillTx/>
              <a:latin typeface="Times New Roman" panose="02020603050405020304" pitchFamily="18" charset="0"/>
              <a:ea typeface="+mn-ea"/>
              <a:cs typeface="Times New Roman" panose="02020603050405020304" pitchFamily="18" charset="0"/>
              <a:sym typeface="+mn-ea"/>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4958" t="7451" r="14874" b="9387"/>
          <a:stretch/>
        </p:blipFill>
        <p:spPr>
          <a:xfrm>
            <a:off x="972766" y="1118681"/>
            <a:ext cx="9883302" cy="5457217"/>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7550" y="0"/>
            <a:ext cx="10636250" cy="1691005"/>
          </a:xfrm>
        </p:spPr>
        <p:txBody>
          <a:bodyPr/>
          <a:lstStyle/>
          <a:p>
            <a:r>
              <a:rPr lang="en-IN" sz="2800" b="1" noProof="0" dirty="0">
                <a:ln w="3175" cmpd="sng">
                  <a:noFill/>
                </a:ln>
                <a:effectLst/>
                <a:uLnTx/>
                <a:uFillTx/>
                <a:latin typeface="Times New Roman" panose="02020603050405020304" pitchFamily="18" charset="0"/>
                <a:cs typeface="Times New Roman" panose="02020603050405020304" pitchFamily="18" charset="0"/>
                <a:sym typeface="+mn-ea"/>
              </a:rPr>
              <a:t>Sequence Diagram:</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245" t="18627" r="21916" b="9387"/>
          <a:stretch/>
        </p:blipFill>
        <p:spPr>
          <a:xfrm>
            <a:off x="2295727" y="1361381"/>
            <a:ext cx="8064229" cy="4912468"/>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b="1" noProof="0" dirty="0">
                <a:ln w="3175" cmpd="sng">
                  <a:noFill/>
                </a:ln>
                <a:effectLst/>
                <a:uLnTx/>
                <a:uFillTx/>
                <a:latin typeface="Times New Roman" panose="02020603050405020304" pitchFamily="18" charset="0"/>
                <a:cs typeface="Times New Roman" panose="02020603050405020304" pitchFamily="18" charset="0"/>
                <a:sym typeface="+mn-ea"/>
              </a:rPr>
              <a:t>Activity Diagram:</a:t>
            </a:r>
          </a:p>
        </p:txBody>
      </p:sp>
      <p:pic>
        <p:nvPicPr>
          <p:cNvPr id="4"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630" y="1371600"/>
            <a:ext cx="7869676" cy="4805363"/>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214010"/>
            <a:ext cx="10515600" cy="151116"/>
          </a:xfrm>
        </p:spPr>
        <p:txBody>
          <a:bodyPr/>
          <a:lstStyle/>
          <a:p>
            <a:r>
              <a:rPr lang="en-US" dirty="0" smtClean="0"/>
              <a:t> </a:t>
            </a:r>
            <a:endParaRPr lang="en-US" dirty="0"/>
          </a:p>
        </p:txBody>
      </p:sp>
      <p:pic>
        <p:nvPicPr>
          <p:cNvPr id="4"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4264" t="6779" r="25310" b="7375"/>
          <a:stretch/>
        </p:blipFill>
        <p:spPr>
          <a:xfrm>
            <a:off x="1575881" y="369651"/>
            <a:ext cx="8521430" cy="6177064"/>
          </a:xfrm>
        </p:spPr>
      </p:pic>
    </p:spTree>
    <p:extLst>
      <p:ext uri="{BB962C8B-B14F-4D97-AF65-F5344CB8AC3E}">
        <p14:creationId xmlns:p14="http://schemas.microsoft.com/office/powerpoint/2010/main" val="846787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5868E4-8492-29FA-99DB-3DBAFF8C15C4}"/>
              </a:ext>
            </a:extLst>
          </p:cNvPr>
          <p:cNvSpPr>
            <a:spLocks noGrp="1"/>
          </p:cNvSpPr>
          <p:nvPr>
            <p:ph type="title"/>
          </p:nvPr>
        </p:nvSpPr>
        <p:spPr>
          <a:xfrm>
            <a:off x="838200" y="-628649"/>
            <a:ext cx="10515600" cy="2319338"/>
          </a:xfrm>
        </p:spPr>
        <p:txBody>
          <a:bodyPr/>
          <a:lstStyle/>
          <a:p>
            <a:r>
              <a:rPr lang="en-IN" sz="2800" b="1" dirty="0">
                <a:latin typeface="Times New Roman" pitchFamily="18" charset="0"/>
                <a:cs typeface="Times New Roman" pitchFamily="18" charset="0"/>
              </a:rPr>
              <a:t>Sample </a:t>
            </a:r>
            <a:r>
              <a:rPr lang="en-IN" sz="2800" b="1" dirty="0" smtClean="0">
                <a:latin typeface="Times New Roman" pitchFamily="18" charset="0"/>
                <a:cs typeface="Times New Roman" pitchFamily="18" charset="0"/>
              </a:rPr>
              <a:t>Code</a:t>
            </a:r>
            <a:r>
              <a:rPr lang="en-IN" sz="3200" b="1" dirty="0" smtClean="0"/>
              <a:t/>
            </a:r>
            <a:br>
              <a:rPr lang="en-IN" sz="3200" b="1" dirty="0" smtClean="0"/>
            </a:br>
            <a:r>
              <a:rPr lang="en-IN" sz="3200" b="1" dirty="0"/>
              <a:t> </a:t>
            </a:r>
            <a:r>
              <a:rPr lang="en-IN" sz="3200" b="1" dirty="0" smtClean="0"/>
              <a:t>  </a:t>
            </a:r>
            <a:r>
              <a:rPr lang="en-IN" sz="2800" dirty="0" smtClean="0">
                <a:latin typeface="Times New Roman" pitchFamily="18" charset="0"/>
                <a:cs typeface="Times New Roman" pitchFamily="18" charset="0"/>
              </a:rPr>
              <a:t>Service Provider</a:t>
            </a:r>
            <a:endParaRPr lang="en-IN" sz="2800" dirty="0">
              <a:latin typeface="Times New Roman" pitchFamily="18" charset="0"/>
              <a:cs typeface="Times New Roman" pitchFamily="18" charset="0"/>
            </a:endParaRPr>
          </a:p>
        </p:txBody>
      </p:sp>
      <p:sp>
        <p:nvSpPr>
          <p:cNvPr id="3" name="Text Placeholder 2">
            <a:extLst>
              <a:ext uri="{FF2B5EF4-FFF2-40B4-BE49-F238E27FC236}">
                <a16:creationId xmlns="" xmlns:a16="http://schemas.microsoft.com/office/drawing/2014/main" id="{9B21A817-9AC4-B260-D88F-26FA7204DE96}"/>
              </a:ext>
            </a:extLst>
          </p:cNvPr>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40" y="1147864"/>
            <a:ext cx="10573966" cy="5194570"/>
          </a:xfrm>
          <a:prstGeom prst="rect">
            <a:avLst/>
          </a:prstGeom>
        </p:spPr>
      </p:pic>
    </p:spTree>
    <p:extLst>
      <p:ext uri="{BB962C8B-B14F-4D97-AF65-F5344CB8AC3E}">
        <p14:creationId xmlns:p14="http://schemas.microsoft.com/office/powerpoint/2010/main" val="3991699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548" y="-880015"/>
            <a:ext cx="10515600" cy="1325563"/>
          </a:xfrm>
        </p:spPr>
        <p:txBody>
          <a:bodyPr/>
          <a:lstStyle/>
          <a:p>
            <a:r>
              <a:rPr lang="en-US" dirty="0" smtClean="0"/>
              <a:t> </a:t>
            </a:r>
            <a:endParaRPr lang="en-US" dirty="0"/>
          </a:p>
        </p:txBody>
      </p:sp>
      <p:sp>
        <p:nvSpPr>
          <p:cNvPr id="3" name="Text Placeholder 2"/>
          <p:cNvSpPr>
            <a:spLocks noGrp="1"/>
          </p:cNvSpPr>
          <p:nvPr>
            <p:ph type="body" idx="1"/>
          </p:nvPr>
        </p:nvSpPr>
        <p:spPr>
          <a:xfrm>
            <a:off x="838200" y="768485"/>
            <a:ext cx="10515600" cy="5408478"/>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85" y="710119"/>
            <a:ext cx="10651787" cy="5535038"/>
          </a:xfrm>
          <a:prstGeom prst="rect">
            <a:avLst/>
          </a:prstGeom>
        </p:spPr>
      </p:pic>
    </p:spTree>
    <p:extLst>
      <p:ext uri="{BB962C8B-B14F-4D97-AF65-F5344CB8AC3E}">
        <p14:creationId xmlns:p14="http://schemas.microsoft.com/office/powerpoint/2010/main" val="852470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ltLang="en-US" sz="3200" b="1" dirty="0">
                <a:latin typeface="Times New Roman" panose="02020603050405020304" pitchFamily="18" charset="0"/>
                <a:cs typeface="Times New Roman" panose="02020603050405020304" pitchFamily="18" charset="0"/>
                <a:sym typeface="+mn-ea"/>
              </a:rPr>
              <a:t>Contents:</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51230"/>
            <a:ext cx="10515600" cy="5226050"/>
          </a:xfrm>
        </p:spPr>
        <p:txBody>
          <a:bodyPr/>
          <a:lstStyle/>
          <a:p>
            <a:pPr eaLnBrk="1" hangingPunct="1"/>
            <a:r>
              <a:rPr lang="en-US" altLang="en-US" dirty="0">
                <a:latin typeface="Times New Roman" panose="02020603050405020304" pitchFamily="18" charset="0"/>
                <a:cs typeface="Times New Roman" panose="02020603050405020304" pitchFamily="18" charset="0"/>
                <a:sym typeface="+mn-ea"/>
              </a:rPr>
              <a:t>Abstract</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sym typeface="+mn-ea"/>
              </a:rPr>
              <a:t>Existing System</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sym typeface="+mn-ea"/>
              </a:rPr>
              <a:t>Disadvantages of Existing System</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sym typeface="+mn-ea"/>
              </a:rPr>
              <a:t>Proposed System</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sym typeface="+mn-ea"/>
              </a:rPr>
              <a:t>Advantages of Proposed System</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sym typeface="+mn-ea"/>
              </a:rPr>
              <a:t>Hardware and Software Requirements</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sym typeface="+mn-ea"/>
              </a:rPr>
              <a:t>Novelty of the Project</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sym typeface="+mn-ea"/>
              </a:rPr>
              <a:t>Architecture</a:t>
            </a:r>
            <a:endParaRPr lang="en-US" altLang="en-US" dirty="0">
              <a:latin typeface="Times New Roman" panose="02020603050405020304" pitchFamily="18" charset="0"/>
              <a:cs typeface="Times New Roman" panose="02020603050405020304" pitchFamily="18" charset="0"/>
            </a:endParaRPr>
          </a:p>
          <a:p>
            <a:pPr eaLnBrk="1" hangingPunct="1"/>
            <a:r>
              <a:rPr lang="en-US" altLang="en-US" dirty="0">
                <a:latin typeface="Times New Roman" panose="02020603050405020304" pitchFamily="18" charset="0"/>
                <a:cs typeface="Times New Roman" panose="02020603050405020304" pitchFamily="18" charset="0"/>
                <a:sym typeface="+mn-ea"/>
              </a:rPr>
              <a:t>Modules</a:t>
            </a: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396" y="817123"/>
            <a:ext cx="10729608" cy="5456306"/>
          </a:xfrm>
          <a:prstGeom prst="rect">
            <a:avLst/>
          </a:prstGeom>
        </p:spPr>
      </p:pic>
    </p:spTree>
    <p:extLst>
      <p:ext uri="{BB962C8B-B14F-4D97-AF65-F5344CB8AC3E}">
        <p14:creationId xmlns:p14="http://schemas.microsoft.com/office/powerpoint/2010/main" val="3577243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122" y="846306"/>
            <a:ext cx="10680971" cy="5466945"/>
          </a:xfrm>
          <a:prstGeom prst="rect">
            <a:avLst/>
          </a:prstGeom>
        </p:spPr>
      </p:pic>
    </p:spTree>
    <p:extLst>
      <p:ext uri="{BB962C8B-B14F-4D97-AF65-F5344CB8AC3E}">
        <p14:creationId xmlns:p14="http://schemas.microsoft.com/office/powerpoint/2010/main" val="150031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464" y="-72620"/>
            <a:ext cx="10515600" cy="1325563"/>
          </a:xfrm>
        </p:spPr>
        <p:txBody>
          <a:bodyPr/>
          <a:lstStyle/>
          <a:p>
            <a:r>
              <a:rPr lang="en-US" sz="2800" dirty="0" smtClean="0"/>
              <a:t>  </a:t>
            </a:r>
            <a:r>
              <a:rPr lang="en-US" sz="2800" dirty="0" smtClean="0">
                <a:latin typeface="Times New Roman" pitchFamily="18" charset="0"/>
                <a:cs typeface="Times New Roman" pitchFamily="18" charset="0"/>
              </a:rPr>
              <a:t>Remote User</a:t>
            </a:r>
            <a:endParaRPr lang="en-US" sz="2800" dirty="0">
              <a:latin typeface="Times New Roman" pitchFamily="18" charset="0"/>
              <a:cs typeface="Times New Roman" pitchFamily="18" charset="0"/>
            </a:endParaRP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579" y="924129"/>
            <a:ext cx="10554510" cy="5426120"/>
          </a:xfrm>
          <a:prstGeom prst="rect">
            <a:avLst/>
          </a:prstGeom>
        </p:spPr>
      </p:pic>
    </p:spTree>
    <p:extLst>
      <p:ext uri="{BB962C8B-B14F-4D97-AF65-F5344CB8AC3E}">
        <p14:creationId xmlns:p14="http://schemas.microsoft.com/office/powerpoint/2010/main" val="2117223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57" y="660712"/>
            <a:ext cx="10680971" cy="5516351"/>
          </a:xfrm>
          <a:prstGeom prst="rect">
            <a:avLst/>
          </a:prstGeom>
        </p:spPr>
      </p:pic>
    </p:spTree>
    <p:extLst>
      <p:ext uri="{BB962C8B-B14F-4D97-AF65-F5344CB8AC3E}">
        <p14:creationId xmlns:p14="http://schemas.microsoft.com/office/powerpoint/2010/main" val="2116102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51" y="807396"/>
            <a:ext cx="10603149" cy="5428034"/>
          </a:xfrm>
          <a:prstGeom prst="rect">
            <a:avLst/>
          </a:prstGeom>
        </p:spPr>
      </p:pic>
    </p:spTree>
    <p:extLst>
      <p:ext uri="{BB962C8B-B14F-4D97-AF65-F5344CB8AC3E}">
        <p14:creationId xmlns:p14="http://schemas.microsoft.com/office/powerpoint/2010/main" val="3625350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03" y="1006528"/>
            <a:ext cx="10671242" cy="5238629"/>
          </a:xfrm>
          <a:prstGeom prst="rect">
            <a:avLst/>
          </a:prstGeom>
        </p:spPr>
      </p:pic>
    </p:spTree>
    <p:extLst>
      <p:ext uri="{BB962C8B-B14F-4D97-AF65-F5344CB8AC3E}">
        <p14:creationId xmlns:p14="http://schemas.microsoft.com/office/powerpoint/2010/main" val="384894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441241-64EB-4D39-E3AD-44D9A89C1E86}"/>
              </a:ext>
            </a:extLst>
          </p:cNvPr>
          <p:cNvSpPr>
            <a:spLocks noGrp="1"/>
          </p:cNvSpPr>
          <p:nvPr>
            <p:ph type="title"/>
          </p:nvPr>
        </p:nvSpPr>
        <p:spPr>
          <a:xfrm>
            <a:off x="838200" y="-385763"/>
            <a:ext cx="10515600" cy="2076451"/>
          </a:xfrm>
        </p:spPr>
        <p:txBody>
          <a:bodyPr/>
          <a:lstStyle/>
          <a:p>
            <a:r>
              <a:rPr lang="en-IN" sz="2800" b="1" dirty="0">
                <a:latin typeface="Times New Roman" panose="02020603050405020304" pitchFamily="18" charset="0"/>
                <a:cs typeface="Times New Roman" panose="02020603050405020304" pitchFamily="18" charset="0"/>
              </a:rPr>
              <a:t>Result</a:t>
            </a:r>
          </a:p>
        </p:txBody>
      </p:sp>
      <p:sp>
        <p:nvSpPr>
          <p:cNvPr id="3" name="Text Placeholder 2">
            <a:extLst>
              <a:ext uri="{FF2B5EF4-FFF2-40B4-BE49-F238E27FC236}">
                <a16:creationId xmlns="" xmlns:a16="http://schemas.microsoft.com/office/drawing/2014/main" id="{32786310-B470-7A20-05CC-EE5481A54760}"/>
              </a:ext>
            </a:extLst>
          </p:cNvPr>
          <p:cNvSpPr>
            <a:spLocks noGrp="1"/>
          </p:cNvSpPr>
          <p:nvPr>
            <p:ph type="body" idx="1"/>
          </p:nvPr>
        </p:nvSpPr>
        <p:spPr>
          <a:xfrm>
            <a:off x="904672" y="953311"/>
            <a:ext cx="10058400" cy="5223652"/>
          </a:xfrm>
        </p:spPr>
        <p:txBody>
          <a:bodyPr/>
          <a:lstStyle/>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72" y="924128"/>
            <a:ext cx="10058400" cy="5657850"/>
          </a:xfrm>
          <a:prstGeom prst="rect">
            <a:avLst/>
          </a:prstGeom>
        </p:spPr>
      </p:pic>
    </p:spTree>
    <p:extLst>
      <p:ext uri="{BB962C8B-B14F-4D97-AF65-F5344CB8AC3E}">
        <p14:creationId xmlns:p14="http://schemas.microsoft.com/office/powerpoint/2010/main" val="1268743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0"/>
            <a:ext cx="10515600" cy="365125"/>
          </a:xfrm>
        </p:spPr>
        <p:txBody>
          <a:bodyPr/>
          <a:lstStyle/>
          <a:p>
            <a:r>
              <a:rPr lang="en-US" dirty="0" smtClean="0"/>
              <a:t>  </a:t>
            </a:r>
            <a:endParaRPr lang="en-US" dirty="0"/>
          </a:p>
        </p:txBody>
      </p:sp>
      <p:sp>
        <p:nvSpPr>
          <p:cNvPr id="3" name="Text Placeholder 2"/>
          <p:cNvSpPr>
            <a:spLocks noGrp="1"/>
          </p:cNvSpPr>
          <p:nvPr>
            <p:ph type="body" idx="1"/>
          </p:nvPr>
        </p:nvSpPr>
        <p:spPr>
          <a:xfrm>
            <a:off x="721468" y="1212782"/>
            <a:ext cx="10515600" cy="4351338"/>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390" y="593387"/>
            <a:ext cx="10554511" cy="5657850"/>
          </a:xfrm>
          <a:prstGeom prst="rect">
            <a:avLst/>
          </a:prstGeom>
        </p:spPr>
      </p:pic>
    </p:spTree>
    <p:extLst>
      <p:ext uri="{BB962C8B-B14F-4D97-AF65-F5344CB8AC3E}">
        <p14:creationId xmlns:p14="http://schemas.microsoft.com/office/powerpoint/2010/main" val="349863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736" y="-773011"/>
            <a:ext cx="10515600" cy="1325563"/>
          </a:xfrm>
        </p:spPr>
        <p:txBody>
          <a:bodyPr/>
          <a:lstStyle/>
          <a:p>
            <a:r>
              <a:rPr lang="en-US" dirty="0" smtClean="0"/>
              <a:t>  </a:t>
            </a:r>
            <a:endParaRPr lang="en-US" dirty="0"/>
          </a:p>
        </p:txBody>
      </p:sp>
      <p:sp>
        <p:nvSpPr>
          <p:cNvPr id="3" name="Text Placeholder 2"/>
          <p:cNvSpPr>
            <a:spLocks noGrp="1"/>
          </p:cNvSpPr>
          <p:nvPr>
            <p:ph type="body" idx="1"/>
          </p:nvPr>
        </p:nvSpPr>
        <p:spPr>
          <a:xfrm>
            <a:off x="933856" y="727801"/>
            <a:ext cx="10038944" cy="5486299"/>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856" y="642026"/>
            <a:ext cx="10058400" cy="5657850"/>
          </a:xfrm>
          <a:prstGeom prst="rect">
            <a:avLst/>
          </a:prstGeom>
        </p:spPr>
      </p:pic>
    </p:spTree>
    <p:extLst>
      <p:ext uri="{BB962C8B-B14F-4D97-AF65-F5344CB8AC3E}">
        <p14:creationId xmlns:p14="http://schemas.microsoft.com/office/powerpoint/2010/main" val="4037001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96356"/>
          </a:xfrm>
        </p:spPr>
        <p:txBody>
          <a:bodyPr/>
          <a:lstStyle/>
          <a:p>
            <a:r>
              <a:rPr lang="en-US" dirty="0" smtClean="0"/>
              <a:t>  </a:t>
            </a:r>
            <a:br>
              <a:rPr lang="en-US" dirty="0" smtClean="0"/>
            </a:br>
            <a:endParaRPr lang="en-US" dirty="0"/>
          </a:p>
        </p:txBody>
      </p:sp>
      <p:sp>
        <p:nvSpPr>
          <p:cNvPr id="3" name="Text Placeholder 2"/>
          <p:cNvSpPr>
            <a:spLocks noGrp="1"/>
          </p:cNvSpPr>
          <p:nvPr>
            <p:ph type="body" idx="1"/>
          </p:nvPr>
        </p:nvSpPr>
        <p:spPr>
          <a:xfrm>
            <a:off x="838200" y="700392"/>
            <a:ext cx="10515600" cy="5710035"/>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582" y="739302"/>
            <a:ext cx="10476690" cy="5657850"/>
          </a:xfrm>
          <a:prstGeom prst="rect">
            <a:avLst/>
          </a:prstGeom>
        </p:spPr>
      </p:pic>
    </p:spTree>
    <p:extLst>
      <p:ext uri="{BB962C8B-B14F-4D97-AF65-F5344CB8AC3E}">
        <p14:creationId xmlns:p14="http://schemas.microsoft.com/office/powerpoint/2010/main" val="3655091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7A0333-1AB5-4727-436D-EC871E04A1A0}"/>
              </a:ext>
            </a:extLst>
          </p:cNvPr>
          <p:cNvSpPr>
            <a:spLocks noGrp="1"/>
          </p:cNvSpPr>
          <p:nvPr>
            <p:ph type="title"/>
          </p:nvPr>
        </p:nvSpPr>
        <p:spPr>
          <a:xfrm>
            <a:off x="838200" y="365126"/>
            <a:ext cx="10515600" cy="477838"/>
          </a:xfrm>
        </p:spPr>
        <p:txBody>
          <a:bodyPr/>
          <a:lstStyle/>
          <a:p>
            <a:r>
              <a:rPr lang="en-IN" dirty="0"/>
              <a:t> </a:t>
            </a:r>
          </a:p>
        </p:txBody>
      </p:sp>
      <p:sp>
        <p:nvSpPr>
          <p:cNvPr id="3" name="Text Placeholder 2">
            <a:extLst>
              <a:ext uri="{FF2B5EF4-FFF2-40B4-BE49-F238E27FC236}">
                <a16:creationId xmlns="" xmlns:a16="http://schemas.microsoft.com/office/drawing/2014/main" id="{E313BC9C-6C9C-2C1E-79C8-6A17FC34C175}"/>
              </a:ext>
            </a:extLst>
          </p:cNvPr>
          <p:cNvSpPr>
            <a:spLocks noGrp="1"/>
          </p:cNvSpPr>
          <p:nvPr>
            <p:ph type="body" idx="1"/>
          </p:nvPr>
        </p:nvSpPr>
        <p:spPr>
          <a:xfrm>
            <a:off x="838200" y="728663"/>
            <a:ext cx="10515600" cy="5448300"/>
          </a:xfrm>
        </p:spPr>
        <p:txBody>
          <a:bodyPr/>
          <a:lstStyle/>
          <a:p>
            <a:pPr eaLnBrk="1" hangingPunct="1"/>
            <a:r>
              <a:rPr lang="en-US" altLang="en-US" sz="2800" dirty="0">
                <a:latin typeface="Times New Roman" panose="02020603050405020304" pitchFamily="18" charset="0"/>
                <a:cs typeface="Times New Roman" panose="02020603050405020304" pitchFamily="18" charset="0"/>
                <a:sym typeface="+mn-ea"/>
              </a:rPr>
              <a:t>UML Diagrams</a:t>
            </a:r>
          </a:p>
          <a:p>
            <a:pPr eaLnBrk="1" hangingPunct="1"/>
            <a:r>
              <a:rPr lang="en-US" altLang="en-US" dirty="0">
                <a:latin typeface="Times New Roman" panose="02020603050405020304" pitchFamily="18" charset="0"/>
                <a:cs typeface="Times New Roman" panose="02020603050405020304" pitchFamily="18" charset="0"/>
                <a:sym typeface="+mn-ea"/>
              </a:rPr>
              <a:t>Sample Code</a:t>
            </a:r>
          </a:p>
          <a:p>
            <a:pPr eaLnBrk="1" hangingPunct="1"/>
            <a:r>
              <a:rPr lang="en-US" altLang="en-US" sz="2800" dirty="0">
                <a:latin typeface="Times New Roman" panose="02020603050405020304" pitchFamily="18" charset="0"/>
                <a:cs typeface="Times New Roman" panose="02020603050405020304" pitchFamily="18" charset="0"/>
                <a:sym typeface="+mn-ea"/>
              </a:rPr>
              <a:t>Result</a:t>
            </a:r>
            <a:endParaRPr lang="en-US" altLang="en-US" sz="2800" dirty="0">
              <a:latin typeface="Times New Roman" panose="02020603050405020304" pitchFamily="18" charset="0"/>
              <a:cs typeface="Times New Roman" panose="02020603050405020304" pitchFamily="18" charset="0"/>
            </a:endParaRPr>
          </a:p>
          <a:p>
            <a:pPr eaLnBrk="1" hangingPunct="1"/>
            <a:r>
              <a:rPr lang="en-US" altLang="en-US" sz="2800" dirty="0">
                <a:latin typeface="Times New Roman" panose="02020603050405020304" pitchFamily="18" charset="0"/>
                <a:cs typeface="Times New Roman" panose="02020603050405020304" pitchFamily="18" charset="0"/>
                <a:sym typeface="+mn-ea"/>
              </a:rPr>
              <a:t>Conclusion</a:t>
            </a:r>
          </a:p>
          <a:p>
            <a:pPr eaLnBrk="1" hangingPunct="1"/>
            <a:r>
              <a:rPr lang="en-US" dirty="0">
                <a:latin typeface="Times New Roman" panose="02020603050405020304" pitchFamily="18" charset="0"/>
                <a:cs typeface="Times New Roman" panose="02020603050405020304" pitchFamily="18" charset="0"/>
                <a:sym typeface="+mn-ea"/>
              </a:rPr>
              <a:t>Future Scope</a:t>
            </a:r>
          </a:p>
          <a:p>
            <a:pPr eaLnBrk="1" hangingPunct="1"/>
            <a:r>
              <a:rPr lang="en-US" sz="2800" dirty="0">
                <a:latin typeface="Times New Roman" panose="02020603050405020304" pitchFamily="18" charset="0"/>
                <a:cs typeface="Times New Roman" panose="02020603050405020304" pitchFamily="18" charset="0"/>
                <a:sym typeface="+mn-ea"/>
              </a:rPr>
              <a:t>References</a:t>
            </a:r>
          </a:p>
          <a:p>
            <a:pPr eaLnBrk="1" hangingPunct="1"/>
            <a:r>
              <a:rPr lang="en-US" dirty="0" err="1">
                <a:latin typeface="Times New Roman" panose="02020603050405020304" pitchFamily="18" charset="0"/>
                <a:cs typeface="Times New Roman" panose="02020603050405020304" pitchFamily="18" charset="0"/>
                <a:sym typeface="+mn-ea"/>
              </a:rPr>
              <a:t>Github</a:t>
            </a:r>
            <a:r>
              <a:rPr lang="en-US" dirty="0">
                <a:latin typeface="Times New Roman" panose="02020603050405020304" pitchFamily="18" charset="0"/>
                <a:cs typeface="Times New Roman" panose="02020603050405020304" pitchFamily="18" charset="0"/>
                <a:sym typeface="+mn-ea"/>
              </a:rPr>
              <a:t> Link</a:t>
            </a:r>
            <a:endParaRPr lang="en-US"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674663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838200" y="319406"/>
            <a:ext cx="10515600" cy="45719"/>
          </a:xfrm>
        </p:spPr>
        <p:txBody>
          <a:bodyPr/>
          <a:lstStyle/>
          <a:p>
            <a:r>
              <a:rPr lang="en-US" dirty="0" smtClean="0"/>
              <a:t> </a:t>
            </a:r>
            <a:endParaRPr lang="en-US" dirty="0"/>
          </a:p>
        </p:txBody>
      </p:sp>
      <p:sp>
        <p:nvSpPr>
          <p:cNvPr id="3" name="Text Placeholder 2"/>
          <p:cNvSpPr>
            <a:spLocks noGrp="1"/>
          </p:cNvSpPr>
          <p:nvPr>
            <p:ph type="body" idx="1"/>
          </p:nvPr>
        </p:nvSpPr>
        <p:spPr>
          <a:xfrm>
            <a:off x="838200" y="846306"/>
            <a:ext cx="10515600" cy="5330657"/>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50" y="593388"/>
            <a:ext cx="10544783" cy="5657850"/>
          </a:xfrm>
          <a:prstGeom prst="rect">
            <a:avLst/>
          </a:prstGeom>
        </p:spPr>
      </p:pic>
    </p:spTree>
    <p:extLst>
      <p:ext uri="{BB962C8B-B14F-4D97-AF65-F5344CB8AC3E}">
        <p14:creationId xmlns:p14="http://schemas.microsoft.com/office/powerpoint/2010/main" val="361246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103" y="-500636"/>
            <a:ext cx="10515600" cy="1325563"/>
          </a:xfrm>
        </p:spPr>
        <p:txBody>
          <a:bodyPr/>
          <a:lstStyle/>
          <a:p>
            <a:r>
              <a:rPr lang="en-US" dirty="0" smtClean="0"/>
              <a:t> </a:t>
            </a:r>
            <a:endParaRPr lang="en-US" dirty="0"/>
          </a:p>
        </p:txBody>
      </p:sp>
      <p:sp>
        <p:nvSpPr>
          <p:cNvPr id="3" name="Text Placeholder 2"/>
          <p:cNvSpPr>
            <a:spLocks noGrp="1"/>
          </p:cNvSpPr>
          <p:nvPr>
            <p:ph type="body" idx="1"/>
          </p:nvPr>
        </p:nvSpPr>
        <p:spPr>
          <a:xfrm>
            <a:off x="838200" y="817123"/>
            <a:ext cx="10515600" cy="535984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40" y="768485"/>
            <a:ext cx="10700425" cy="5657850"/>
          </a:xfrm>
          <a:prstGeom prst="rect">
            <a:avLst/>
          </a:prstGeom>
        </p:spPr>
      </p:pic>
    </p:spTree>
    <p:extLst>
      <p:ext uri="{BB962C8B-B14F-4D97-AF65-F5344CB8AC3E}">
        <p14:creationId xmlns:p14="http://schemas.microsoft.com/office/powerpoint/2010/main" val="3455082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366" y="-870288"/>
            <a:ext cx="10515600" cy="1325563"/>
          </a:xfrm>
        </p:spPr>
        <p:txBody>
          <a:bodyPr/>
          <a:lstStyle/>
          <a:p>
            <a:r>
              <a:rPr lang="en-US" dirty="0" smtClean="0"/>
              <a:t> </a:t>
            </a:r>
            <a:endParaRPr lang="en-US" dirty="0"/>
          </a:p>
        </p:txBody>
      </p:sp>
      <p:sp>
        <p:nvSpPr>
          <p:cNvPr id="3" name="Text Placeholder 2"/>
          <p:cNvSpPr>
            <a:spLocks noGrp="1"/>
          </p:cNvSpPr>
          <p:nvPr>
            <p:ph type="body" idx="1"/>
          </p:nvPr>
        </p:nvSpPr>
        <p:spPr>
          <a:xfrm>
            <a:off x="838200" y="963038"/>
            <a:ext cx="10515600" cy="5213925"/>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39" y="836579"/>
            <a:ext cx="10612877" cy="5657850"/>
          </a:xfrm>
          <a:prstGeom prst="rect">
            <a:avLst/>
          </a:prstGeom>
        </p:spPr>
      </p:pic>
    </p:spTree>
    <p:extLst>
      <p:ext uri="{BB962C8B-B14F-4D97-AF65-F5344CB8AC3E}">
        <p14:creationId xmlns:p14="http://schemas.microsoft.com/office/powerpoint/2010/main" val="111126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76901"/>
          </a:xfrm>
        </p:spPr>
        <p:txBody>
          <a:bodyPr/>
          <a:lstStyle/>
          <a:p>
            <a:r>
              <a:rPr lang="en-US" dirty="0" smtClean="0"/>
              <a:t>  </a:t>
            </a:r>
            <a:endParaRPr lang="en-US" dirty="0"/>
          </a:p>
        </p:txBody>
      </p:sp>
      <p:sp>
        <p:nvSpPr>
          <p:cNvPr id="3" name="Text Placeholder 2"/>
          <p:cNvSpPr>
            <a:spLocks noGrp="1"/>
          </p:cNvSpPr>
          <p:nvPr>
            <p:ph type="body" idx="1"/>
          </p:nvPr>
        </p:nvSpPr>
        <p:spPr>
          <a:xfrm>
            <a:off x="750651" y="787941"/>
            <a:ext cx="10515600" cy="5657850"/>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57" y="787941"/>
            <a:ext cx="10535056" cy="5657850"/>
          </a:xfrm>
          <a:prstGeom prst="rect">
            <a:avLst/>
          </a:prstGeom>
        </p:spPr>
      </p:pic>
    </p:spTree>
    <p:extLst>
      <p:ext uri="{BB962C8B-B14F-4D97-AF65-F5344CB8AC3E}">
        <p14:creationId xmlns:p14="http://schemas.microsoft.com/office/powerpoint/2010/main" val="2464020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485" y="-237989"/>
            <a:ext cx="10515600" cy="695190"/>
          </a:xfrm>
        </p:spPr>
        <p:txBody>
          <a:bodyPr/>
          <a:lstStyle/>
          <a:p>
            <a:r>
              <a:rPr lang="en-US" dirty="0" smtClean="0"/>
              <a:t>  </a:t>
            </a:r>
            <a:endParaRPr lang="en-US" dirty="0"/>
          </a:p>
        </p:txBody>
      </p:sp>
      <p:sp>
        <p:nvSpPr>
          <p:cNvPr id="3" name="Text Placeholder 2"/>
          <p:cNvSpPr>
            <a:spLocks noGrp="1"/>
          </p:cNvSpPr>
          <p:nvPr>
            <p:ph type="body" idx="1"/>
          </p:nvPr>
        </p:nvSpPr>
        <p:spPr>
          <a:xfrm>
            <a:off x="838200" y="894945"/>
            <a:ext cx="10515600" cy="5282018"/>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851" y="554477"/>
            <a:ext cx="10573966" cy="5657850"/>
          </a:xfrm>
          <a:prstGeom prst="rect">
            <a:avLst/>
          </a:prstGeom>
        </p:spPr>
      </p:pic>
    </p:spTree>
    <p:extLst>
      <p:ext uri="{BB962C8B-B14F-4D97-AF65-F5344CB8AC3E}">
        <p14:creationId xmlns:p14="http://schemas.microsoft.com/office/powerpoint/2010/main" val="2781562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122" y="369651"/>
            <a:ext cx="10603150" cy="5875506"/>
          </a:xfrm>
          <a:prstGeom prst="rect">
            <a:avLst/>
          </a:prstGeom>
        </p:spPr>
      </p:pic>
    </p:spTree>
    <p:extLst>
      <p:ext uri="{BB962C8B-B14F-4D97-AF65-F5344CB8AC3E}">
        <p14:creationId xmlns:p14="http://schemas.microsoft.com/office/powerpoint/2010/main" val="861648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574" y="359923"/>
            <a:ext cx="10603149" cy="5924145"/>
          </a:xfrm>
          <a:prstGeom prst="rect">
            <a:avLst/>
          </a:prstGeom>
        </p:spPr>
      </p:pic>
    </p:spTree>
    <p:extLst>
      <p:ext uri="{BB962C8B-B14F-4D97-AF65-F5344CB8AC3E}">
        <p14:creationId xmlns:p14="http://schemas.microsoft.com/office/powerpoint/2010/main" val="1497404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940" y="379378"/>
            <a:ext cx="10535056" cy="5836595"/>
          </a:xfrm>
          <a:prstGeom prst="rect">
            <a:avLst/>
          </a:prstGeom>
        </p:spPr>
      </p:pic>
    </p:spTree>
    <p:extLst>
      <p:ext uri="{BB962C8B-B14F-4D97-AF65-F5344CB8AC3E}">
        <p14:creationId xmlns:p14="http://schemas.microsoft.com/office/powerpoint/2010/main" val="1391083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745" y="316487"/>
            <a:ext cx="10515600" cy="1325563"/>
          </a:xfrm>
        </p:spPr>
        <p:txBody>
          <a:bodyPr/>
          <a:lstStyle/>
          <a:p>
            <a:r>
              <a:rPr lang="en-US" altLang="en-US" sz="2800" b="1" dirty="0">
                <a:latin typeface="Times New Roman" panose="02020603050405020304" pitchFamily="18" charset="0"/>
                <a:cs typeface="Times New Roman" panose="02020603050405020304" pitchFamily="18" charset="0"/>
                <a:sym typeface="+mn-ea"/>
              </a:rPr>
              <a:t>Conclusion</a:t>
            </a:r>
            <a:r>
              <a:rPr lang="en-IN" altLang="en-US" sz="2800" b="1" dirty="0">
                <a:latin typeface="Times New Roman" panose="02020603050405020304" pitchFamily="18" charset="0"/>
                <a:cs typeface="Times New Roman" panose="02020603050405020304" pitchFamily="18" charset="0"/>
                <a:sym typeface="+mn-ea"/>
              </a:rPr>
              <a:t> </a:t>
            </a:r>
            <a:r>
              <a:rPr lang="en-US" altLang="en-US" sz="2800" b="1" dirty="0">
                <a:latin typeface="Times New Roman" panose="02020603050405020304" pitchFamily="18" charset="0"/>
                <a:cs typeface="Times New Roman" panose="02020603050405020304" pitchFamily="18" charset="0"/>
                <a:sym typeface="+mn-ea"/>
              </a:rPr>
              <a:t>:</a:t>
            </a:r>
            <a:endParaRPr lang="en-US" sz="2800" b="1" dirty="0"/>
          </a:p>
        </p:txBody>
      </p:sp>
      <p:sp>
        <p:nvSpPr>
          <p:cNvPr id="3" name="Content Placeholder 2"/>
          <p:cNvSpPr>
            <a:spLocks noGrp="1"/>
          </p:cNvSpPr>
          <p:nvPr>
            <p:ph idx="1"/>
          </p:nvPr>
        </p:nvSpPr>
        <p:spPr>
          <a:xfrm>
            <a:off x="838200" y="1443038"/>
            <a:ext cx="10515600" cy="4733925"/>
          </a:xfrm>
        </p:spPr>
        <p:txBody>
          <a:bodyPr/>
          <a:lstStyle/>
          <a:p>
            <a:pPr marL="109855" indent="0" algn="just">
              <a:lnSpc>
                <a:spcPct val="150000"/>
              </a:lnSpc>
              <a:buNone/>
            </a:pPr>
            <a:r>
              <a:rPr lang="en-IN" sz="2400" dirty="0">
                <a:latin typeface="Times New Roman" panose="02020603050405020304" pitchFamily="18" charset="0"/>
                <a:cs typeface="Times New Roman" panose="02020603050405020304" pitchFamily="18" charset="0"/>
              </a:rPr>
              <a:t>In </a:t>
            </a:r>
            <a:r>
              <a:rPr lang="en-US" altLang="en-IN" sz="2400" dirty="0">
                <a:latin typeface="Times New Roman" panose="02020603050405020304" pitchFamily="18" charset="0"/>
                <a:cs typeface="Times New Roman" panose="02020603050405020304" pitchFamily="18" charset="0"/>
              </a:rPr>
              <a:t>Conclusion</a:t>
            </a:r>
            <a:r>
              <a:rPr lang="en-IN" sz="2400" dirty="0">
                <a:latin typeface="Times New Roman" panose="02020603050405020304" pitchFamily="18" charset="0"/>
                <a:cs typeface="Times New Roman" panose="02020603050405020304" pitchFamily="18" charset="0"/>
              </a:rPr>
              <a:t>, this project demonstrates how machine learning algorithms can accurately predict and improve student performance in online courses. By </a:t>
            </a:r>
            <a:r>
              <a:rPr lang="en-IN" sz="2400" dirty="0" err="1">
                <a:latin typeface="Times New Roman" panose="02020603050405020304" pitchFamily="18" charset="0"/>
                <a:cs typeface="Times New Roman" panose="02020603050405020304" pitchFamily="18" charset="0"/>
              </a:rPr>
              <a:t>analyzing</a:t>
            </a:r>
            <a:r>
              <a:rPr lang="en-IN" sz="2400" dirty="0">
                <a:latin typeface="Times New Roman" panose="02020603050405020304" pitchFamily="18" charset="0"/>
                <a:cs typeface="Times New Roman" panose="02020603050405020304" pitchFamily="18" charset="0"/>
              </a:rPr>
              <a:t> data and providing personalized support, the system helps students succeed by identifying challenges early and offering tailored interventions. Its continuous learning ensures </a:t>
            </a:r>
            <a:r>
              <a:rPr lang="en-IN" sz="2400" dirty="0" smtClean="0">
                <a:latin typeface="Times New Roman" panose="02020603050405020304" pitchFamily="18" charset="0"/>
                <a:cs typeface="Times New Roman" panose="02020603050405020304" pitchFamily="18" charset="0"/>
              </a:rPr>
              <a:t>on going </a:t>
            </a:r>
            <a:r>
              <a:rPr lang="en-IN" sz="2400" dirty="0">
                <a:latin typeface="Times New Roman" panose="02020603050405020304" pitchFamily="18" charset="0"/>
                <a:cs typeface="Times New Roman" panose="02020603050405020304" pitchFamily="18" charset="0"/>
              </a:rPr>
              <a:t>effectiveness, making online education more personalized and successful for all students.</a:t>
            </a:r>
          </a:p>
          <a:p>
            <a:pPr marL="109855" indent="0" algn="just">
              <a:buNone/>
            </a:pPr>
            <a:endParaRPr lang="en-IN"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DE63A1-CF37-25EF-B2DE-43761C4DB2D9}"/>
              </a:ext>
            </a:extLst>
          </p:cNvPr>
          <p:cNvSpPr>
            <a:spLocks noGrp="1"/>
          </p:cNvSpPr>
          <p:nvPr>
            <p:ph type="title"/>
          </p:nvPr>
        </p:nvSpPr>
        <p:spPr/>
        <p:txBody>
          <a:bodyPr/>
          <a:lstStyle/>
          <a:p>
            <a:r>
              <a:rPr lang="en-IN" sz="2800" b="1" dirty="0">
                <a:latin typeface="Times New Roman" panose="02020603050405020304" pitchFamily="18" charset="0"/>
                <a:cs typeface="Times New Roman" panose="02020603050405020304" pitchFamily="18" charset="0"/>
              </a:rPr>
              <a:t>Future Scope</a:t>
            </a:r>
          </a:p>
        </p:txBody>
      </p:sp>
      <p:sp>
        <p:nvSpPr>
          <p:cNvPr id="3" name="Text Placeholder 2">
            <a:extLst>
              <a:ext uri="{FF2B5EF4-FFF2-40B4-BE49-F238E27FC236}">
                <a16:creationId xmlns="" xmlns:a16="http://schemas.microsoft.com/office/drawing/2014/main" id="{0B170136-9BF9-7CE7-7ED0-81716F3E0868}"/>
              </a:ext>
            </a:extLst>
          </p:cNvPr>
          <p:cNvSpPr>
            <a:spLocks noGrp="1"/>
          </p:cNvSpPr>
          <p:nvPr>
            <p:ph type="body" idx="1"/>
          </p:nvPr>
        </p:nvSpPr>
        <p:spPr>
          <a:xfrm>
            <a:off x="838200" y="1371600"/>
            <a:ext cx="10515600" cy="4805363"/>
          </a:xfrm>
        </p:spPr>
        <p:txBody>
          <a:bodyPr/>
          <a:lstStyle/>
          <a:p>
            <a:pPr algn="just">
              <a:lnSpc>
                <a:spcPct val="150000"/>
              </a:lnSpc>
            </a:pPr>
            <a:r>
              <a:rPr lang="en-US" sz="2000" b="1" dirty="0" smtClean="0">
                <a:latin typeface="Times New Roman" pitchFamily="18" charset="0"/>
                <a:cs typeface="Times New Roman" pitchFamily="18" charset="0"/>
              </a:rPr>
              <a:t>Incorporation of Advanced Data Sources: </a:t>
            </a:r>
            <a:r>
              <a:rPr lang="en-US" sz="2000" dirty="0" smtClean="0">
                <a:latin typeface="Times New Roman" pitchFamily="18" charset="0"/>
                <a:cs typeface="Times New Roman" pitchFamily="18" charset="0"/>
              </a:rPr>
              <a:t>additional data sources, such as student-generated content , sentiment analysis of student feedback, or even physiological data (e.g., eye-tracking, facial expressions) to provide deeper insights into student learning behaviors and emotions.</a:t>
            </a:r>
          </a:p>
          <a:p>
            <a:pPr algn="just">
              <a:lnSpc>
                <a:spcPct val="150000"/>
              </a:lnSpc>
            </a:pPr>
            <a:r>
              <a:rPr lang="en-US" sz="2000" b="1" dirty="0" smtClean="0">
                <a:latin typeface="Times New Roman" pitchFamily="18" charset="0"/>
                <a:cs typeface="Times New Roman" pitchFamily="18" charset="0"/>
              </a:rPr>
              <a:t>Incorporation of Explainable AI (XAI): </a:t>
            </a:r>
            <a:r>
              <a:rPr lang="en-US" sz="2000" dirty="0" smtClean="0">
                <a:latin typeface="Times New Roman" pitchFamily="18" charset="0"/>
                <a:cs typeface="Times New Roman" pitchFamily="18" charset="0"/>
              </a:rPr>
              <a:t>Integrating explainable AI techniques into the predictive models can enhance transparency and trust by providing clear explanations for model predictions. </a:t>
            </a:r>
          </a:p>
          <a:p>
            <a:pPr algn="just">
              <a:lnSpc>
                <a:spcPct val="150000"/>
              </a:lnSpc>
            </a:pPr>
            <a:r>
              <a:rPr lang="en-US" sz="2000" b="1" dirty="0" smtClean="0">
                <a:latin typeface="Times New Roman" pitchFamily="18" charset="0"/>
                <a:cs typeface="Times New Roman" pitchFamily="18" charset="0"/>
              </a:rPr>
              <a:t>Expansion to Other Educational Context :</a:t>
            </a:r>
            <a:r>
              <a:rPr lang="en-US" sz="2000" dirty="0" smtClean="0">
                <a:latin typeface="Times New Roman" pitchFamily="18" charset="0"/>
                <a:cs typeface="Times New Roman" pitchFamily="18" charset="0"/>
              </a:rPr>
              <a:t>such</a:t>
            </a:r>
            <a:r>
              <a:rPr lang="en-US" sz="2000" b="1"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as blended learning environments, traditional classrooms, or corporate training programs.</a:t>
            </a:r>
          </a:p>
        </p:txBody>
      </p:sp>
    </p:spTree>
    <p:extLst>
      <p:ext uri="{BB962C8B-B14F-4D97-AF65-F5344CB8AC3E}">
        <p14:creationId xmlns:p14="http://schemas.microsoft.com/office/powerpoint/2010/main" val="23482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7395" y="199390"/>
            <a:ext cx="10606405" cy="1491615"/>
          </a:xfrm>
        </p:spPr>
        <p:txBody>
          <a:bodyPr/>
          <a:lstStyle/>
          <a:p>
            <a:r>
              <a:rPr lang="en-US" sz="2800" b="1" noProof="0" dirty="0">
                <a:ln w="3175" cmpd="sng">
                  <a:noFill/>
                </a:ln>
                <a:effectLst/>
                <a:uLnTx/>
                <a:uFillTx/>
                <a:latin typeface="Times New Roman" panose="02020603050405020304" pitchFamily="18" charset="0"/>
                <a:cs typeface="Times New Roman" panose="02020603050405020304" pitchFamily="18" charset="0"/>
                <a:sym typeface="+mn-ea"/>
              </a:rPr>
              <a:t>Abstract:</a:t>
            </a:r>
          </a:p>
        </p:txBody>
      </p:sp>
      <p:sp>
        <p:nvSpPr>
          <p:cNvPr id="3" name="Content Placeholder 2"/>
          <p:cNvSpPr>
            <a:spLocks noGrp="1"/>
          </p:cNvSpPr>
          <p:nvPr>
            <p:ph idx="1"/>
          </p:nvPr>
        </p:nvSpPr>
        <p:spPr>
          <a:xfrm>
            <a:off x="627380" y="1253490"/>
            <a:ext cx="10515600" cy="4351338"/>
          </a:xfrm>
        </p:spPr>
        <p:txBody>
          <a:bodyPr/>
          <a:lstStyle/>
          <a:p>
            <a:pPr algn="just"/>
            <a:r>
              <a:rPr lang="en-US" sz="2400" dirty="0">
                <a:latin typeface="Times New Roman" panose="02020603050405020304" pitchFamily="18" charset="0"/>
                <a:cs typeface="Times New Roman" panose="02020603050405020304" pitchFamily="18" charset="0"/>
              </a:rPr>
              <a:t>Advances in Information and Communications Technology (ICT) have increased the growth of Massive open online courses (MOOCs) applied in distance learning environments.</a:t>
            </a:r>
          </a:p>
          <a:p>
            <a:pPr algn="just"/>
            <a:r>
              <a:rPr lang="en-US" sz="2400" dirty="0">
                <a:latin typeface="Times New Roman" panose="02020603050405020304" pitchFamily="18" charset="0"/>
                <a:cs typeface="Times New Roman" panose="02020603050405020304" pitchFamily="18" charset="0"/>
              </a:rPr>
              <a:t>Various tools have been utilized to deliver interactive content including pictures, figures, and videos that can motivate the learners to build new cognitive skills. </a:t>
            </a:r>
          </a:p>
          <a:p>
            <a:pPr algn="just"/>
            <a:r>
              <a:rPr lang="en-US" sz="2400" dirty="0">
                <a:latin typeface="Times New Roman" panose="02020603050405020304" pitchFamily="18" charset="0"/>
                <a:cs typeface="Times New Roman" panose="02020603050405020304" pitchFamily="18" charset="0"/>
              </a:rPr>
              <a:t>High ranking universities have adopted MOOCs as an efficient dashboard platform where learners from around the world can participate in such courses. </a:t>
            </a:r>
          </a:p>
          <a:p>
            <a:pPr algn="just"/>
            <a:r>
              <a:rPr lang="en-US" sz="2400" dirty="0">
                <a:latin typeface="Times New Roman" panose="02020603050405020304" pitchFamily="18" charset="0"/>
                <a:cs typeface="Times New Roman" panose="02020603050405020304" pitchFamily="18" charset="0"/>
              </a:rPr>
              <a:t>The students learning progress is evaluated by using set computer marked </a:t>
            </a:r>
            <a:r>
              <a:rPr lang="en-US" sz="2400" dirty="0" smtClean="0">
                <a:latin typeface="Times New Roman" panose="02020603050405020304" pitchFamily="18" charset="0"/>
                <a:cs typeface="Times New Roman" panose="02020603050405020304" pitchFamily="18" charset="0"/>
              </a:rPr>
              <a:t>assessments and </a:t>
            </a:r>
            <a:r>
              <a:rPr lang="en-US" sz="2400" dirty="0">
                <a:latin typeface="Times New Roman" panose="02020603050405020304" pitchFamily="18" charset="0"/>
                <a:cs typeface="Times New Roman" panose="02020603050405020304" pitchFamily="18" charset="0"/>
              </a:rPr>
              <a:t>computer gives immediate feedback to the student once they completes the online assessments. </a:t>
            </a:r>
          </a:p>
          <a:p>
            <a:pPr algn="just"/>
            <a:r>
              <a:rPr lang="en-US" sz="2400" dirty="0">
                <a:latin typeface="Times New Roman" panose="02020603050405020304" pitchFamily="18" charset="0"/>
                <a:cs typeface="Times New Roman" panose="02020603050405020304" pitchFamily="18" charset="0"/>
              </a:rPr>
              <a:t> In this </a:t>
            </a:r>
            <a:r>
              <a:rPr lang="en-US" sz="2400" dirty="0" err="1" smtClean="0">
                <a:latin typeface="Times New Roman" panose="02020603050405020304" pitchFamily="18" charset="0"/>
                <a:cs typeface="Times New Roman" panose="02020603050405020304" pitchFamily="18" charset="0"/>
              </a:rPr>
              <a:t>project,Two</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predictive models have been designed namely student assessments grades and final student performance.</a:t>
            </a:r>
          </a:p>
          <a:p>
            <a:pPr marL="0" indent="0" algn="just">
              <a:buNone/>
            </a:pP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EDAB3D-CDCC-0A22-664E-2BAFB319C6E8}"/>
              </a:ext>
            </a:extLst>
          </p:cNvPr>
          <p:cNvSpPr>
            <a:spLocks noGrp="1"/>
          </p:cNvSpPr>
          <p:nvPr>
            <p:ph type="title"/>
          </p:nvPr>
        </p:nvSpPr>
        <p:spPr>
          <a:xfrm>
            <a:off x="692286" y="165369"/>
            <a:ext cx="10515600" cy="1325563"/>
          </a:xfrm>
        </p:spPr>
        <p:txBody>
          <a:bodyPr/>
          <a:lstStyle/>
          <a:p>
            <a:r>
              <a:rPr lang="en-IN" sz="2800" b="1" dirty="0">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 xmlns:a16="http://schemas.microsoft.com/office/drawing/2014/main" id="{38AAC28E-A072-2C71-36B9-425C4972683C}"/>
              </a:ext>
            </a:extLst>
          </p:cNvPr>
          <p:cNvSpPr>
            <a:spLocks noGrp="1"/>
          </p:cNvSpPr>
          <p:nvPr>
            <p:ph type="body" idx="1"/>
          </p:nvPr>
        </p:nvSpPr>
        <p:spPr>
          <a:xfrm>
            <a:off x="693907" y="1433309"/>
            <a:ext cx="10376170" cy="4850758"/>
          </a:xfrm>
        </p:spPr>
        <p:txBody>
          <a:bodyPr numCol="1"/>
          <a:lstStyle/>
          <a:p>
            <a:pPr marL="0" indent="0" algn="just">
              <a:buNone/>
            </a:pPr>
            <a:r>
              <a:rPr lang="en-IN" sz="2000" dirty="0">
                <a:latin typeface="Times New Roman" panose="02020603050405020304" pitchFamily="18" charset="0"/>
                <a:cs typeface="Times New Roman" panose="02020603050405020304" pitchFamily="18" charset="0"/>
              </a:rPr>
              <a:t>[1] H. B. Shapiro, C. H. Lee, N. E. Wyman Roth, K. </a:t>
            </a:r>
            <a:r>
              <a:rPr lang="en-IN" sz="2000" dirty="0" err="1" smtClean="0">
                <a:latin typeface="Times New Roman" panose="02020603050405020304" pitchFamily="18" charset="0"/>
                <a:cs typeface="Times New Roman" panose="02020603050405020304" pitchFamily="18" charset="0"/>
              </a:rPr>
              <a:t>Li,M</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Çetinkaya-Rundel</a:t>
            </a:r>
            <a:r>
              <a:rPr lang="en-IN" sz="2000" dirty="0">
                <a:latin typeface="Times New Roman" panose="02020603050405020304" pitchFamily="18" charset="0"/>
                <a:cs typeface="Times New Roman" panose="02020603050405020304" pitchFamily="18" charset="0"/>
              </a:rPr>
              <a:t>, and D. A. </a:t>
            </a:r>
            <a:r>
              <a:rPr lang="en-IN" sz="2000" dirty="0" err="1">
                <a:latin typeface="Times New Roman" panose="02020603050405020304" pitchFamily="18" charset="0"/>
                <a:cs typeface="Times New Roman" panose="02020603050405020304" pitchFamily="18" charset="0"/>
              </a:rPr>
              <a:t>Canelas</a:t>
            </a:r>
            <a:r>
              <a:rPr lang="en-IN" sz="2000" dirty="0">
                <a:latin typeface="Times New Roman" panose="02020603050405020304" pitchFamily="18" charset="0"/>
                <a:cs typeface="Times New Roman" panose="02020603050405020304" pitchFamily="18" charset="0"/>
              </a:rPr>
              <a:t>,</a:t>
            </a:r>
          </a:p>
          <a:p>
            <a:pPr marL="0" indent="0" algn="just">
              <a:buNone/>
            </a:pPr>
            <a:r>
              <a:rPr lang="en-IN" sz="2000" dirty="0">
                <a:latin typeface="Times New Roman" panose="02020603050405020304" pitchFamily="18" charset="0"/>
                <a:cs typeface="Times New Roman" panose="02020603050405020304" pitchFamily="18" charset="0"/>
              </a:rPr>
              <a:t>“Understanding the massive open online </a:t>
            </a:r>
            <a:r>
              <a:rPr lang="en-IN" sz="2000" dirty="0" smtClean="0">
                <a:latin typeface="Times New Roman" panose="02020603050405020304" pitchFamily="18" charset="0"/>
                <a:cs typeface="Times New Roman" panose="02020603050405020304" pitchFamily="18" charset="0"/>
              </a:rPr>
              <a:t>course(MOOC</a:t>
            </a:r>
            <a:r>
              <a:rPr lang="en-IN" sz="2000" dirty="0">
                <a:latin typeface="Times New Roman" panose="02020603050405020304" pitchFamily="18" charset="0"/>
                <a:cs typeface="Times New Roman" panose="02020603050405020304" pitchFamily="18" charset="0"/>
              </a:rPr>
              <a:t>) student experience: An examination of</a:t>
            </a:r>
          </a:p>
          <a:p>
            <a:pPr marL="0" indent="0" algn="just">
              <a:buNone/>
            </a:pPr>
            <a:r>
              <a:rPr lang="en-IN" sz="2000" dirty="0">
                <a:latin typeface="Times New Roman" panose="02020603050405020304" pitchFamily="18" charset="0"/>
                <a:cs typeface="Times New Roman" panose="02020603050405020304" pitchFamily="18" charset="0"/>
              </a:rPr>
              <a:t>attitudes, motivations, and </a:t>
            </a:r>
            <a:r>
              <a:rPr lang="en-IN" sz="2000" dirty="0" smtClean="0">
                <a:latin typeface="Times New Roman" panose="02020603050405020304" pitchFamily="18" charset="0"/>
                <a:cs typeface="Times New Roman" panose="02020603050405020304" pitchFamily="18" charset="0"/>
              </a:rPr>
              <a:t>barriers” .</a:t>
            </a:r>
            <a:r>
              <a:rPr lang="en-IN" sz="2000" dirty="0" err="1" smtClean="0">
                <a:latin typeface="Times New Roman" panose="02020603050405020304" pitchFamily="18" charset="0"/>
                <a:cs typeface="Times New Roman" panose="02020603050405020304" pitchFamily="18" charset="0"/>
              </a:rPr>
              <a:t>Comput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Educ</a:t>
            </a:r>
            <a:r>
              <a:rPr lang="en-IN" sz="2000" dirty="0" smtClean="0">
                <a:latin typeface="Times New Roman" panose="02020603050405020304" pitchFamily="18" charset="0"/>
                <a:cs typeface="Times New Roman" panose="02020603050405020304" pitchFamily="18" charset="0"/>
              </a:rPr>
              <a:t>.,vol</a:t>
            </a:r>
            <a:r>
              <a:rPr lang="en-IN" sz="2000" dirty="0">
                <a:latin typeface="Times New Roman" panose="02020603050405020304" pitchFamily="18" charset="0"/>
                <a:cs typeface="Times New Roman" panose="02020603050405020304" pitchFamily="18" charset="0"/>
              </a:rPr>
              <a:t>. 110, pp. 35–50, 2017.</a:t>
            </a:r>
          </a:p>
          <a:p>
            <a:pPr marL="0" indent="0" algn="just">
              <a:buNone/>
            </a:pPr>
            <a:r>
              <a:rPr lang="en-IN" sz="2000" dirty="0">
                <a:latin typeface="Times New Roman" panose="02020603050405020304" pitchFamily="18" charset="0"/>
                <a:cs typeface="Times New Roman" panose="02020603050405020304" pitchFamily="18" charset="0"/>
              </a:rPr>
              <a:t>[2] S. </a:t>
            </a:r>
            <a:r>
              <a:rPr lang="en-IN" sz="2000" dirty="0" err="1">
                <a:latin typeface="Times New Roman" panose="02020603050405020304" pitchFamily="18" charset="0"/>
                <a:cs typeface="Times New Roman" panose="02020603050405020304" pitchFamily="18" charset="0"/>
              </a:rPr>
              <a:t>Zutshi</a:t>
            </a:r>
            <a:r>
              <a:rPr lang="en-IN" sz="2000" dirty="0">
                <a:latin typeface="Times New Roman" panose="02020603050405020304" pitchFamily="18" charset="0"/>
                <a:cs typeface="Times New Roman" panose="02020603050405020304" pitchFamily="18" charset="0"/>
              </a:rPr>
              <a:t>, S. O’Hare, and A. </a:t>
            </a:r>
            <a:r>
              <a:rPr lang="en-IN" sz="2000" dirty="0" err="1">
                <a:latin typeface="Times New Roman" panose="02020603050405020304" pitchFamily="18" charset="0"/>
                <a:cs typeface="Times New Roman" panose="02020603050405020304" pitchFamily="18" charset="0"/>
              </a:rPr>
              <a:t>Rodafinos</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Experiences in </a:t>
            </a:r>
            <a:r>
              <a:rPr lang="en-IN" sz="2000" dirty="0">
                <a:latin typeface="Times New Roman" panose="02020603050405020304" pitchFamily="18" charset="0"/>
                <a:cs typeface="Times New Roman" panose="02020603050405020304" pitchFamily="18" charset="0"/>
              </a:rPr>
              <a:t>MOOCs: The Perspective of </a:t>
            </a:r>
            <a:r>
              <a:rPr lang="en-IN" sz="2000" dirty="0" smtClean="0">
                <a:latin typeface="Times New Roman" panose="02020603050405020304" pitchFamily="18" charset="0"/>
                <a:cs typeface="Times New Roman" panose="02020603050405020304" pitchFamily="18" charset="0"/>
              </a:rPr>
              <a:t>Students” </a:t>
            </a:r>
          </a:p>
          <a:p>
            <a:pPr marL="0" indent="0" algn="just">
              <a:buNone/>
            </a:pPr>
            <a:r>
              <a:rPr lang="en-IN" sz="2000" dirty="0" smtClean="0">
                <a:latin typeface="Times New Roman" panose="02020603050405020304" pitchFamily="18" charset="0"/>
                <a:cs typeface="Times New Roman" panose="02020603050405020304" pitchFamily="18" charset="0"/>
              </a:rPr>
              <a:t>Am</a:t>
            </a:r>
            <a:r>
              <a:rPr lang="en-IN" sz="2000" dirty="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J.Distance</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Educ., vol. 27, no. 4, pp. 218–227, 2013.</a:t>
            </a:r>
          </a:p>
          <a:p>
            <a:pPr marL="0" indent="0" algn="just">
              <a:buNone/>
            </a:pPr>
            <a:r>
              <a:rPr lang="en-IN" sz="2000" dirty="0">
                <a:latin typeface="Times New Roman" panose="02020603050405020304" pitchFamily="18" charset="0"/>
                <a:cs typeface="Times New Roman" panose="02020603050405020304" pitchFamily="18" charset="0"/>
              </a:rPr>
              <a:t>[3] M. J. </a:t>
            </a:r>
            <a:r>
              <a:rPr lang="en-IN" sz="2000" dirty="0" err="1">
                <a:latin typeface="Times New Roman" panose="02020603050405020304" pitchFamily="18" charset="0"/>
                <a:cs typeface="Times New Roman" panose="02020603050405020304" pitchFamily="18" charset="0"/>
              </a:rPr>
              <a:t>Gallego</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Arrufat</a:t>
            </a:r>
            <a:r>
              <a:rPr lang="en-IN" sz="2000" dirty="0">
                <a:latin typeface="Times New Roman" panose="02020603050405020304" pitchFamily="18" charset="0"/>
                <a:cs typeface="Times New Roman" panose="02020603050405020304" pitchFamily="18" charset="0"/>
              </a:rPr>
              <a:t>, V. </a:t>
            </a:r>
            <a:r>
              <a:rPr lang="en-IN" sz="2000" dirty="0" err="1">
                <a:latin typeface="Times New Roman" panose="02020603050405020304" pitchFamily="18" charset="0"/>
                <a:cs typeface="Times New Roman" panose="02020603050405020304" pitchFamily="18" charset="0"/>
              </a:rPr>
              <a:t>Gamiz</a:t>
            </a:r>
            <a:r>
              <a:rPr lang="en-IN" sz="2000" dirty="0">
                <a:latin typeface="Times New Roman" panose="02020603050405020304" pitchFamily="18" charset="0"/>
                <a:cs typeface="Times New Roman" panose="02020603050405020304" pitchFamily="18" charset="0"/>
              </a:rPr>
              <a:t> Sanchez, and </a:t>
            </a:r>
            <a:r>
              <a:rPr lang="en-IN" sz="2000" dirty="0" err="1" smtClean="0">
                <a:latin typeface="Times New Roman" panose="02020603050405020304" pitchFamily="18" charset="0"/>
                <a:cs typeface="Times New Roman" panose="02020603050405020304" pitchFamily="18" charset="0"/>
              </a:rPr>
              <a:t>E.Gutierrez</a:t>
            </a:r>
            <a:r>
              <a:rPr lang="en-IN" sz="2000" dirty="0" smtClean="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Santiuste</a:t>
            </a:r>
            <a:r>
              <a:rPr lang="en-IN" sz="2000" dirty="0">
                <a:latin typeface="Times New Roman" panose="02020603050405020304" pitchFamily="18" charset="0"/>
                <a:cs typeface="Times New Roman" panose="02020603050405020304" pitchFamily="18" charset="0"/>
              </a:rPr>
              <a:t>, “Trends in Assessment in</a:t>
            </a:r>
          </a:p>
          <a:p>
            <a:pPr marL="0" indent="0" algn="just">
              <a:buNone/>
            </a:pPr>
            <a:r>
              <a:rPr lang="en-IN" sz="2000" dirty="0">
                <a:latin typeface="Times New Roman" panose="02020603050405020304" pitchFamily="18" charset="0"/>
                <a:cs typeface="Times New Roman" panose="02020603050405020304" pitchFamily="18" charset="0"/>
              </a:rPr>
              <a:t>Massive Open Online </a:t>
            </a:r>
            <a:r>
              <a:rPr lang="en-IN" sz="2000" dirty="0" smtClean="0">
                <a:latin typeface="Times New Roman" panose="02020603050405020304" pitchFamily="18" charset="0"/>
                <a:cs typeface="Times New Roman" panose="02020603050405020304" pitchFamily="18" charset="0"/>
              </a:rPr>
              <a:t>Courses” ,Educ</a:t>
            </a:r>
            <a:r>
              <a:rPr lang="en-IN" sz="2000" dirty="0">
                <a:latin typeface="Times New Roman" panose="02020603050405020304" pitchFamily="18" charset="0"/>
                <a:cs typeface="Times New Roman" panose="02020603050405020304" pitchFamily="18" charset="0"/>
              </a:rPr>
              <a:t>. Xx1, vol. </a:t>
            </a:r>
            <a:r>
              <a:rPr lang="en-IN" sz="2000" dirty="0" smtClean="0">
                <a:latin typeface="Times New Roman" panose="02020603050405020304" pitchFamily="18" charset="0"/>
                <a:cs typeface="Times New Roman" panose="02020603050405020304" pitchFamily="18" charset="0"/>
              </a:rPr>
              <a:t>18,no</a:t>
            </a:r>
            <a:r>
              <a:rPr lang="en-IN" sz="2000" dirty="0">
                <a:latin typeface="Times New Roman" panose="02020603050405020304" pitchFamily="18" charset="0"/>
                <a:cs typeface="Times New Roman" panose="02020603050405020304" pitchFamily="18" charset="0"/>
              </a:rPr>
              <a:t>. 2, pp. 77–96, 2015.</a:t>
            </a:r>
          </a:p>
          <a:p>
            <a:pPr marL="0" indent="0" algn="just">
              <a:buNone/>
            </a:pPr>
            <a:r>
              <a:rPr lang="en-IN" sz="2000" dirty="0">
                <a:latin typeface="Times New Roman" panose="02020603050405020304" pitchFamily="18" charset="0"/>
                <a:cs typeface="Times New Roman" panose="02020603050405020304" pitchFamily="18" charset="0"/>
              </a:rPr>
              <a:t>[4] J. Sinclair and S. </a:t>
            </a:r>
            <a:r>
              <a:rPr lang="en-IN" sz="2000" dirty="0" err="1">
                <a:latin typeface="Times New Roman" panose="02020603050405020304" pitchFamily="18" charset="0"/>
                <a:cs typeface="Times New Roman" panose="02020603050405020304" pitchFamily="18" charset="0"/>
              </a:rPr>
              <a:t>Kalvala</a:t>
            </a:r>
            <a:r>
              <a:rPr lang="en-IN" sz="2000" dirty="0">
                <a:latin typeface="Times New Roman" panose="02020603050405020304" pitchFamily="18" charset="0"/>
                <a:cs typeface="Times New Roman" panose="02020603050405020304" pitchFamily="18" charset="0"/>
              </a:rPr>
              <a:t>, “Student engagement </a:t>
            </a:r>
            <a:r>
              <a:rPr lang="en-IN" sz="2000" dirty="0" err="1" smtClean="0">
                <a:latin typeface="Times New Roman" panose="02020603050405020304" pitchFamily="18" charset="0"/>
                <a:cs typeface="Times New Roman" panose="02020603050405020304" pitchFamily="18" charset="0"/>
              </a:rPr>
              <a:t>inmassive</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open online </a:t>
            </a:r>
            <a:r>
              <a:rPr lang="en-IN" sz="2000" dirty="0" smtClean="0">
                <a:latin typeface="Times New Roman" panose="02020603050405020304" pitchFamily="18" charset="0"/>
                <a:cs typeface="Times New Roman" panose="02020603050405020304" pitchFamily="18" charset="0"/>
              </a:rPr>
              <a:t>courses” ,Int</a:t>
            </a:r>
            <a:r>
              <a:rPr lang="en-IN" sz="2000" dirty="0">
                <a:latin typeface="Times New Roman" panose="02020603050405020304" pitchFamily="18" charset="0"/>
                <a:cs typeface="Times New Roman" panose="02020603050405020304" pitchFamily="18" charset="0"/>
              </a:rPr>
              <a:t>. J. Learn. </a:t>
            </a:r>
            <a:endParaRPr lang="en-IN" sz="2000" dirty="0" smtClean="0">
              <a:latin typeface="Times New Roman" panose="02020603050405020304" pitchFamily="18" charset="0"/>
              <a:cs typeface="Times New Roman" panose="02020603050405020304" pitchFamily="18" charset="0"/>
            </a:endParaRPr>
          </a:p>
          <a:p>
            <a:pPr marL="0" indent="0" algn="just">
              <a:buNone/>
            </a:pPr>
            <a:r>
              <a:rPr lang="en-IN" sz="2000" dirty="0" err="1" smtClean="0">
                <a:latin typeface="Times New Roman" panose="02020603050405020304" pitchFamily="18" charset="0"/>
                <a:cs typeface="Times New Roman" panose="02020603050405020304" pitchFamily="18" charset="0"/>
              </a:rPr>
              <a:t>Technol</a:t>
            </a:r>
            <a:r>
              <a:rPr lang="en-IN" sz="2000" dirty="0" smtClean="0">
                <a:latin typeface="Times New Roman" panose="02020603050405020304" pitchFamily="18" charset="0"/>
                <a:cs typeface="Times New Roman" panose="02020603050405020304" pitchFamily="18" charset="0"/>
              </a:rPr>
              <a:t>.,vol</a:t>
            </a:r>
            <a:r>
              <a:rPr lang="en-IN" sz="2000" dirty="0">
                <a:latin typeface="Times New Roman" panose="02020603050405020304" pitchFamily="18" charset="0"/>
                <a:cs typeface="Times New Roman" panose="02020603050405020304" pitchFamily="18" charset="0"/>
              </a:rPr>
              <a:t>. 11, no. 3, pp. 218–237, 2016.</a:t>
            </a:r>
          </a:p>
          <a:p>
            <a:pPr marL="0" indent="0" algn="just">
              <a:buNone/>
            </a:pPr>
            <a:r>
              <a:rPr lang="en-IN" sz="2000" dirty="0">
                <a:latin typeface="Times New Roman" panose="02020603050405020304" pitchFamily="18" charset="0"/>
                <a:cs typeface="Times New Roman" panose="02020603050405020304" pitchFamily="18" charset="0"/>
              </a:rPr>
              <a:t>[5] P. and K. Al-</a:t>
            </a:r>
            <a:r>
              <a:rPr lang="en-IN" sz="2000" dirty="0" err="1">
                <a:latin typeface="Times New Roman" panose="02020603050405020304" pitchFamily="18" charset="0"/>
                <a:cs typeface="Times New Roman" panose="02020603050405020304" pitchFamily="18" charset="0"/>
              </a:rPr>
              <a:t>Shabandar</a:t>
            </a:r>
            <a:r>
              <a:rPr lang="en-IN" sz="2000" dirty="0">
                <a:latin typeface="Times New Roman" panose="02020603050405020304" pitchFamily="18" charset="0"/>
                <a:cs typeface="Times New Roman" panose="02020603050405020304" pitchFamily="18" charset="0"/>
              </a:rPr>
              <a:t>, R., </a:t>
            </a:r>
            <a:r>
              <a:rPr lang="en-IN" sz="2000" dirty="0" err="1">
                <a:latin typeface="Times New Roman" panose="02020603050405020304" pitchFamily="18" charset="0"/>
                <a:cs typeface="Times New Roman" panose="02020603050405020304" pitchFamily="18" charset="0"/>
              </a:rPr>
              <a:t>Hussain</a:t>
            </a:r>
            <a:r>
              <a:rPr lang="en-IN" sz="2000" dirty="0">
                <a:latin typeface="Times New Roman" panose="02020603050405020304" pitchFamily="18" charset="0"/>
                <a:cs typeface="Times New Roman" panose="02020603050405020304" pitchFamily="18" charset="0"/>
              </a:rPr>
              <a:t>, A.J., </a:t>
            </a:r>
            <a:r>
              <a:rPr lang="en-IN" sz="2000" dirty="0" err="1">
                <a:latin typeface="Times New Roman" panose="02020603050405020304" pitchFamily="18" charset="0"/>
                <a:cs typeface="Times New Roman" panose="02020603050405020304" pitchFamily="18" charset="0"/>
              </a:rPr>
              <a:t>Liatsis</a:t>
            </a:r>
            <a:r>
              <a:rPr lang="en-IN" sz="2000" dirty="0" smtClean="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Detecting At-Risk Students With Early </a:t>
            </a:r>
            <a:endParaRPr lang="en-IN" sz="2000" dirty="0" smtClean="0">
              <a:latin typeface="Times New Roman" panose="02020603050405020304" pitchFamily="18" charset="0"/>
              <a:cs typeface="Times New Roman" panose="02020603050405020304" pitchFamily="18" charset="0"/>
            </a:endParaRPr>
          </a:p>
          <a:p>
            <a:pPr marL="0" indent="0" algn="just">
              <a:buNone/>
            </a:pPr>
            <a:r>
              <a:rPr lang="en-IN" sz="2000" dirty="0" err="1" smtClean="0">
                <a:latin typeface="Times New Roman" panose="02020603050405020304" pitchFamily="18" charset="0"/>
                <a:cs typeface="Times New Roman" panose="02020603050405020304" pitchFamily="18" charset="0"/>
              </a:rPr>
              <a:t>InterventionsUsing</a:t>
            </a:r>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Machine Learning Techniques,” IEEE </a:t>
            </a:r>
            <a:r>
              <a:rPr lang="en-IN" sz="2000" dirty="0" err="1" smtClean="0">
                <a:latin typeface="Times New Roman" panose="02020603050405020304" pitchFamily="18" charset="0"/>
                <a:cs typeface="Times New Roman" panose="02020603050405020304" pitchFamily="18" charset="0"/>
              </a:rPr>
              <a:t>Access,vol</a:t>
            </a:r>
            <a:r>
              <a:rPr lang="en-IN" sz="2000" dirty="0">
                <a:latin typeface="Times New Roman" panose="02020603050405020304" pitchFamily="18" charset="0"/>
                <a:cs typeface="Times New Roman" panose="02020603050405020304" pitchFamily="18" charset="0"/>
              </a:rPr>
              <a:t>. 7, pp. 149464–149478, 2019.</a:t>
            </a: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3209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3A0C16-EBC0-3F2B-6240-24A350D0B49A}"/>
              </a:ext>
            </a:extLst>
          </p:cNvPr>
          <p:cNvSpPr>
            <a:spLocks noGrp="1"/>
          </p:cNvSpPr>
          <p:nvPr>
            <p:ph type="title"/>
          </p:nvPr>
        </p:nvSpPr>
        <p:spPr/>
        <p:txBody>
          <a:bodyPr/>
          <a:lstStyle/>
          <a:p>
            <a:r>
              <a:rPr lang="en-IN" sz="3200" b="1" dirty="0" err="1">
                <a:latin typeface="Times New Roman" panose="02020603050405020304" pitchFamily="18" charset="0"/>
                <a:cs typeface="Times New Roman" panose="02020603050405020304" pitchFamily="18" charset="0"/>
              </a:rPr>
              <a:t>Github</a:t>
            </a:r>
            <a:r>
              <a:rPr lang="en-IN" sz="3200" b="1" dirty="0">
                <a:latin typeface="Times New Roman" panose="02020603050405020304" pitchFamily="18" charset="0"/>
                <a:cs typeface="Times New Roman" panose="02020603050405020304" pitchFamily="18" charset="0"/>
              </a:rPr>
              <a:t> link</a:t>
            </a:r>
          </a:p>
        </p:txBody>
      </p:sp>
      <p:sp>
        <p:nvSpPr>
          <p:cNvPr id="3" name="Text Placeholder 2">
            <a:extLst>
              <a:ext uri="{FF2B5EF4-FFF2-40B4-BE49-F238E27FC236}">
                <a16:creationId xmlns="" xmlns:a16="http://schemas.microsoft.com/office/drawing/2014/main" id="{4537C94C-6B29-953A-D30E-2B4D15340E31}"/>
              </a:ext>
            </a:extLst>
          </p:cNvPr>
          <p:cNvSpPr>
            <a:spLocks noGrp="1"/>
          </p:cNvSpPr>
          <p:nvPr>
            <p:ph type="body" idx="1"/>
          </p:nvPr>
        </p:nvSpPr>
        <p:spPr/>
        <p:txBody>
          <a:bodyPr/>
          <a:lstStyle/>
          <a:p>
            <a:pPr marL="0" indent="0">
              <a:buNone/>
            </a:pPr>
            <a:endParaRPr lang="en-IN" sz="3200" dirty="0">
              <a:solidFill>
                <a:srgbClr val="000000"/>
              </a:solidFill>
              <a:effectLst/>
              <a:latin typeface="Times New Roman" panose="02020603050405020304" pitchFamily="18" charset="0"/>
            </a:endParaRPr>
          </a:p>
          <a:p>
            <a:pPr marL="0" indent="0">
              <a:buNone/>
            </a:pPr>
            <a:r>
              <a:rPr lang="en-IN" sz="3200" dirty="0">
                <a:solidFill>
                  <a:srgbClr val="000000"/>
                </a:solidFill>
                <a:latin typeface="Times New Roman" panose="02020603050405020304" pitchFamily="18" charset="0"/>
              </a:rPr>
              <a:t>    </a:t>
            </a:r>
            <a:r>
              <a:rPr lang="en-IN" sz="3200" dirty="0">
                <a:solidFill>
                  <a:srgbClr val="000000"/>
                </a:solidFill>
                <a:latin typeface="Times New Roman" panose="02020603050405020304" pitchFamily="18" charset="0"/>
              </a:rPr>
              <a:t>https://github.com/rajendar2001/Students_perfomance_prediction_in_online_courses</a:t>
            </a:r>
            <a:endParaRPr lang="en-IN" sz="3200" dirty="0"/>
          </a:p>
        </p:txBody>
      </p:sp>
    </p:spTree>
    <p:extLst>
      <p:ext uri="{BB962C8B-B14F-4D97-AF65-F5344CB8AC3E}">
        <p14:creationId xmlns:p14="http://schemas.microsoft.com/office/powerpoint/2010/main" val="3449231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680"/>
            <a:ext cx="9144000" cy="3578860"/>
          </a:xfrm>
        </p:spPr>
        <p:txBody>
          <a:bodyPr/>
          <a:lstStyle/>
          <a:p>
            <a:r>
              <a:rPr lang="en-US" sz="6600">
                <a:latin typeface="Times New Roman" panose="02020603050405020304" pitchFamily="18" charset="0"/>
                <a:cs typeface="Times New Roman" panose="02020603050405020304" pitchFamily="18" charset="0"/>
                <a:sym typeface="+mn-ea"/>
              </a:rPr>
              <a:t>THANK YOU</a:t>
            </a:r>
            <a:r>
              <a:rPr lang="en-US" sz="6600">
                <a:latin typeface="Times New Roman" panose="02020603050405020304" pitchFamily="18" charset="0"/>
                <a:cs typeface="Times New Roman" panose="02020603050405020304" pitchFamily="18" charset="0"/>
              </a:rPr>
              <a:t/>
            </a:r>
            <a:br>
              <a:rPr lang="en-US" sz="6600">
                <a:latin typeface="Times New Roman" panose="02020603050405020304" pitchFamily="18" charset="0"/>
                <a:cs typeface="Times New Roman" panose="02020603050405020304" pitchFamily="18" charset="0"/>
              </a:rPr>
            </a:br>
            <a:endParaRPr lang="en-US" sz="6600">
              <a:latin typeface="Times New Roman" panose="02020603050405020304" pitchFamily="18" charset="0"/>
              <a:cs typeface="Times New Roman" panose="02020603050405020304" pitchFamily="18" charset="0"/>
            </a:endParaRPr>
          </a:p>
        </p:txBody>
      </p:sp>
      <p:sp>
        <p:nvSpPr>
          <p:cNvPr id="5" name="Subtitle 4"/>
          <p:cNvSpPr>
            <a:spLocks noGrp="1"/>
          </p:cNvSpPr>
          <p:nvPr>
            <p:ph type="subTitle" idx="1"/>
          </p:nvPr>
        </p:nvSpPr>
        <p:spPr/>
        <p:txBody>
          <a:bodyPr/>
          <a:lstStyle/>
          <a:p>
            <a:r>
              <a:rPr lang="en-IN" altLang="en-US"/>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691005"/>
          </a:xfrm>
        </p:spPr>
        <p:txBody>
          <a:bodyPr/>
          <a:lstStyle/>
          <a:p>
            <a:r>
              <a:rPr lang="en-US" altLang="en-US" sz="2800" b="1" dirty="0">
                <a:latin typeface="Times New Roman" panose="02020603050405020304" pitchFamily="18" charset="0"/>
                <a:cs typeface="Times New Roman" panose="02020603050405020304" pitchFamily="18" charset="0"/>
                <a:sym typeface="+mn-ea"/>
              </a:rPr>
              <a:t>Existing System:</a:t>
            </a:r>
          </a:p>
        </p:txBody>
      </p:sp>
      <p:sp>
        <p:nvSpPr>
          <p:cNvPr id="3" name="Content Placeholder 2"/>
          <p:cNvSpPr>
            <a:spLocks noGrp="1"/>
          </p:cNvSpPr>
          <p:nvPr>
            <p:ph idx="1"/>
          </p:nvPr>
        </p:nvSpPr>
        <p:spPr>
          <a:xfrm>
            <a:off x="838200" y="1252855"/>
            <a:ext cx="10515600" cy="4351338"/>
          </a:xfrm>
        </p:spPr>
        <p:txBody>
          <a:bodyPr/>
          <a:lstStyle/>
          <a:p>
            <a:pPr marL="452755" indent="-342900" algn="just">
              <a:lnSpc>
                <a:spcPct val="100000"/>
              </a:lnSpc>
            </a:pPr>
            <a:r>
              <a:rPr lang="en-US" sz="2000" dirty="0">
                <a:latin typeface="Times New Roman" panose="02020603050405020304" pitchFamily="18" charset="0"/>
                <a:ea typeface="Tahoma" panose="020B0604030504040204" pitchFamily="34" charset="0"/>
                <a:cs typeface="Times New Roman" panose="02020603050405020304" pitchFamily="18" charset="0"/>
              </a:rPr>
              <a:t>Educators often rely on traditional methods to assess student performance. These methods may include periodic exams, quizzes, and assignments. However, these assessments might not provide a comprehensive understanding of each </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student</a:t>
            </a:r>
            <a:r>
              <a:rPr lang="en-US" sz="2000" dirty="0">
                <a:latin typeface="Times New Roman" panose="02020603050405020304" pitchFamily="18" charset="0"/>
                <a:ea typeface="Tahoma" panose="020B0604030504040204" pitchFamily="34" charset="0"/>
                <a:cs typeface="Times New Roman" panose="02020603050405020304" pitchFamily="18" charset="0"/>
              </a:rPr>
              <a:t>s</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r>
              <a:rPr lang="en-US" sz="2000" dirty="0">
                <a:latin typeface="Times New Roman" panose="02020603050405020304" pitchFamily="18" charset="0"/>
                <a:ea typeface="Tahoma" panose="020B0604030504040204" pitchFamily="34" charset="0"/>
                <a:cs typeface="Times New Roman" panose="02020603050405020304" pitchFamily="18" charset="0"/>
              </a:rPr>
              <a:t>progress .</a:t>
            </a:r>
          </a:p>
          <a:p>
            <a:pPr marL="452755" indent="-342900" algn="just">
              <a:lnSpc>
                <a:spcPct val="100000"/>
              </a:lnSpc>
            </a:pPr>
            <a:r>
              <a:rPr lang="en-US" sz="2000" dirty="0">
                <a:latin typeface="Times New Roman" panose="02020603050405020304" pitchFamily="18" charset="0"/>
                <a:ea typeface="Tahoma" panose="020B0604030504040204" pitchFamily="34" charset="0"/>
                <a:cs typeface="Times New Roman" panose="02020603050405020304" pitchFamily="18" charset="0"/>
              </a:rPr>
              <a:t>Educators may also use qualitative observations or feedback from students to guide their performance. While these approaches can be insightful, they are subjective and may not capture all relevant factors influencing student success in online courses.</a:t>
            </a:r>
          </a:p>
          <a:p>
            <a:pPr marL="452755" indent="-342900" algn="just">
              <a:lnSpc>
                <a:spcPct val="100000"/>
              </a:lnSpc>
            </a:pPr>
            <a:r>
              <a:rPr lang="en-US" sz="2000" dirty="0">
                <a:latin typeface="Times New Roman" panose="02020603050405020304" pitchFamily="18" charset="0"/>
                <a:ea typeface="Tahoma" panose="020B0604030504040204" pitchFamily="34" charset="0"/>
                <a:cs typeface="Times New Roman" panose="02020603050405020304" pitchFamily="18" charset="0"/>
              </a:rPr>
              <a:t>Overall, the existing system lacks a systematic approach to predict student performance accurately. It relies heavily on manual assessment and may overlook early warning signs of struggling students. This can result in delayed interventions and decreased overall student engagement and success in online courses.</a:t>
            </a:r>
          </a:p>
          <a:p>
            <a:pPr algn="just"/>
            <a:endParaRPr lang="en-US" sz="20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095" y="513715"/>
            <a:ext cx="10515600" cy="1960880"/>
          </a:xfrm>
        </p:spPr>
        <p:txBody>
          <a:bodyPr/>
          <a:lstStyle/>
          <a:p>
            <a:r>
              <a:rPr lang="en-US" altLang="en-US" sz="2800" b="1" dirty="0">
                <a:latin typeface="Times New Roman" panose="02020603050405020304" pitchFamily="18" charset="0"/>
                <a:cs typeface="Times New Roman" panose="02020603050405020304" pitchFamily="18" charset="0"/>
                <a:sym typeface="+mn-ea"/>
              </a:rPr>
              <a:t>Disadvantages of Existing System:</a:t>
            </a:r>
            <a:r>
              <a:rPr lang="en-IN" altLang="en-US" sz="2800" b="1" kern="1200" dirty="0">
                <a:latin typeface="Times New Roman" panose="02020603050405020304" pitchFamily="18" charset="0"/>
                <a:ea typeface="Times New Roman" panose="02020603050405020304" pitchFamily="18" charset="0"/>
              </a:rPr>
              <a:t/>
            </a:r>
            <a:br>
              <a:rPr lang="en-IN" altLang="en-US" sz="2800" b="1" kern="1200" dirty="0">
                <a:latin typeface="Times New Roman" panose="02020603050405020304" pitchFamily="18" charset="0"/>
                <a:ea typeface="Times New Roman" panose="02020603050405020304" pitchFamily="18" charset="0"/>
              </a:rPr>
            </a:br>
            <a:endParaRPr lang="en-US" sz="2800" dirty="0"/>
          </a:p>
        </p:txBody>
      </p:sp>
      <p:sp>
        <p:nvSpPr>
          <p:cNvPr id="3" name="Content Placeholder 2"/>
          <p:cNvSpPr>
            <a:spLocks noGrp="1"/>
          </p:cNvSpPr>
          <p:nvPr>
            <p:ph idx="1"/>
          </p:nvPr>
        </p:nvSpPr>
        <p:spPr/>
        <p:txBody>
          <a:bodyPr/>
          <a:lstStyle/>
          <a:p>
            <a:pPr marL="452755" indent="-342900" algn="just"/>
            <a:r>
              <a:rPr lang="en-IN" sz="2400" dirty="0">
                <a:latin typeface="Times New Roman" panose="02020603050405020304" pitchFamily="18" charset="0"/>
                <a:cs typeface="Times New Roman" panose="02020603050405020304" pitchFamily="18" charset="0"/>
              </a:rPr>
              <a:t>Lack of </a:t>
            </a:r>
            <a:r>
              <a:rPr lang="en-IN" sz="2400" dirty="0" smtClean="0">
                <a:latin typeface="Times New Roman" panose="02020603050405020304" pitchFamily="18" charset="0"/>
                <a:cs typeface="Times New Roman" panose="02020603050405020304" pitchFamily="18" charset="0"/>
              </a:rPr>
              <a:t>Personalization</a:t>
            </a:r>
          </a:p>
          <a:p>
            <a:pPr marL="452755" indent="-342900" algn="just"/>
            <a:r>
              <a:rPr lang="en-IN" sz="2400" dirty="0" smtClean="0">
                <a:latin typeface="Times New Roman" panose="02020603050405020304" pitchFamily="18" charset="0"/>
                <a:cs typeface="Times New Roman" panose="02020603050405020304" pitchFamily="18" charset="0"/>
              </a:rPr>
              <a:t>Limited </a:t>
            </a:r>
            <a:r>
              <a:rPr lang="en-IN" sz="2400" dirty="0">
                <a:latin typeface="Times New Roman" panose="02020603050405020304" pitchFamily="18" charset="0"/>
                <a:cs typeface="Times New Roman" panose="02020603050405020304" pitchFamily="18" charset="0"/>
              </a:rPr>
              <a:t>Predictive </a:t>
            </a:r>
            <a:r>
              <a:rPr lang="en-IN" sz="2400" dirty="0" smtClean="0">
                <a:latin typeface="Times New Roman" panose="02020603050405020304" pitchFamily="18" charset="0"/>
                <a:cs typeface="Times New Roman" panose="02020603050405020304" pitchFamily="18" charset="0"/>
              </a:rPr>
              <a:t>Power</a:t>
            </a:r>
          </a:p>
          <a:p>
            <a:pPr marL="452755" indent="-342900" algn="just"/>
            <a:r>
              <a:rPr lang="en-IN" sz="2400" dirty="0" smtClean="0">
                <a:latin typeface="Times New Roman" panose="02020603050405020304" pitchFamily="18" charset="0"/>
                <a:cs typeface="Times New Roman" panose="02020603050405020304" pitchFamily="18" charset="0"/>
              </a:rPr>
              <a:t>Inefficient </a:t>
            </a:r>
            <a:r>
              <a:rPr lang="en-IN" sz="2400" dirty="0">
                <a:latin typeface="Times New Roman" panose="02020603050405020304" pitchFamily="18" charset="0"/>
                <a:cs typeface="Times New Roman" panose="02020603050405020304" pitchFamily="18" charset="0"/>
              </a:rPr>
              <a:t>Resource </a:t>
            </a:r>
            <a:r>
              <a:rPr lang="en-IN" sz="2400" dirty="0" smtClean="0">
                <a:latin typeface="Times New Roman" panose="02020603050405020304" pitchFamily="18" charset="0"/>
                <a:cs typeface="Times New Roman" panose="02020603050405020304" pitchFamily="18" charset="0"/>
              </a:rPr>
              <a:t>Allocation</a:t>
            </a:r>
          </a:p>
          <a:p>
            <a:pPr marL="452755" indent="-342900" algn="just"/>
            <a:r>
              <a:rPr lang="en-IN" sz="2400" dirty="0" smtClean="0">
                <a:latin typeface="Times New Roman" panose="02020603050405020304" pitchFamily="18" charset="0"/>
                <a:cs typeface="Times New Roman" panose="02020603050405020304" pitchFamily="18" charset="0"/>
              </a:rPr>
              <a:t>Limited Scalability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923" y="89990"/>
            <a:ext cx="10515600" cy="1325563"/>
          </a:xfrm>
        </p:spPr>
        <p:txBody>
          <a:bodyPr/>
          <a:lstStyle/>
          <a:p>
            <a:r>
              <a:rPr lang="en-US" altLang="en-US" sz="2800" b="1" dirty="0">
                <a:latin typeface="Times New Roman" panose="02020603050405020304" pitchFamily="18" charset="0"/>
                <a:cs typeface="Times New Roman" panose="02020603050405020304" pitchFamily="18" charset="0"/>
                <a:sym typeface="+mn-ea"/>
              </a:rPr>
              <a:t>Proposed System:</a:t>
            </a:r>
            <a:r>
              <a:rPr lang="en-IN" altLang="en-US" sz="2800" b="1" kern="1200" dirty="0">
                <a:latin typeface="Times New Roman" panose="02020603050405020304" pitchFamily="18" charset="0"/>
                <a:ea typeface="Times New Roman" panose="02020603050405020304" pitchFamily="18" charset="0"/>
              </a:rPr>
              <a:t/>
            </a:r>
            <a:br>
              <a:rPr lang="en-IN" altLang="en-US" sz="2800" b="1" kern="1200" dirty="0">
                <a:latin typeface="Times New Roman" panose="02020603050405020304" pitchFamily="18" charset="0"/>
                <a:ea typeface="Times New Roman" panose="02020603050405020304" pitchFamily="18" charset="0"/>
              </a:rPr>
            </a:br>
            <a:endParaRPr lang="en-US" sz="2800" dirty="0"/>
          </a:p>
        </p:txBody>
      </p:sp>
      <p:sp>
        <p:nvSpPr>
          <p:cNvPr id="3" name="Content Placeholder 2"/>
          <p:cNvSpPr>
            <a:spLocks noGrp="1"/>
          </p:cNvSpPr>
          <p:nvPr>
            <p:ph idx="1"/>
          </p:nvPr>
        </p:nvSpPr>
        <p:spPr>
          <a:xfrm>
            <a:off x="838200" y="856035"/>
            <a:ext cx="10515600" cy="5321246"/>
          </a:xfrm>
        </p:spPr>
        <p:txBody>
          <a:bodyPr/>
          <a:lstStyle/>
          <a:p>
            <a:pPr algn="just">
              <a:lnSpc>
                <a:spcPct val="100000"/>
              </a:lnSpc>
            </a:pPr>
            <a:r>
              <a:rPr lang="en-US" altLang="en-US" sz="1900" dirty="0">
                <a:latin typeface="Times New Roman" panose="02020603050405020304" pitchFamily="18" charset="0"/>
                <a:cs typeface="Times New Roman" panose="02020603050405020304" pitchFamily="18" charset="0"/>
              </a:rPr>
              <a:t>In our proposed system, we aim to create a user-friendly and effective tool to support educators in understanding and assisting their students better.</a:t>
            </a:r>
          </a:p>
          <a:p>
            <a:pPr algn="just">
              <a:lnSpc>
                <a:spcPct val="100000"/>
              </a:lnSpc>
            </a:pPr>
            <a:r>
              <a:rPr lang="en-US" altLang="en-US" sz="1900" dirty="0">
                <a:latin typeface="Times New Roman" panose="02020603050405020304" pitchFamily="18" charset="0"/>
                <a:cs typeface="Times New Roman" panose="02020603050405020304" pitchFamily="18" charset="0"/>
              </a:rPr>
              <a:t>Firstly, we will gather various types of data from online learning platforms, such as student demographics, academic history, and their interactions within the course. This data will provide valuable insights into students behaviors and </a:t>
            </a:r>
            <a:r>
              <a:rPr lang="en-US" altLang="en-US" sz="1900" dirty="0" smtClean="0">
                <a:latin typeface="Times New Roman" panose="02020603050405020304" pitchFamily="18" charset="0"/>
                <a:cs typeface="Times New Roman" panose="02020603050405020304" pitchFamily="18" charset="0"/>
              </a:rPr>
              <a:t>patterns.</a:t>
            </a:r>
          </a:p>
          <a:p>
            <a:pPr algn="just">
              <a:lnSpc>
                <a:spcPct val="100000"/>
              </a:lnSpc>
            </a:pPr>
            <a:r>
              <a:rPr lang="en-US" altLang="en-US" sz="1900" dirty="0" smtClean="0">
                <a:latin typeface="Times New Roman" panose="02020603050405020304" pitchFamily="18" charset="0"/>
                <a:cs typeface="Times New Roman" panose="02020603050405020304" pitchFamily="18" charset="0"/>
              </a:rPr>
              <a:t>Next</a:t>
            </a:r>
            <a:r>
              <a:rPr lang="en-US" altLang="en-US" sz="1900" dirty="0">
                <a:latin typeface="Times New Roman" panose="02020603050405020304" pitchFamily="18" charset="0"/>
                <a:cs typeface="Times New Roman" panose="02020603050405020304" pitchFamily="18" charset="0"/>
              </a:rPr>
              <a:t>, we will process this data, </a:t>
            </a:r>
            <a:r>
              <a:rPr lang="en-US" altLang="en-US" sz="1900" dirty="0" smtClean="0">
                <a:latin typeface="Times New Roman" panose="02020603050405020304" pitchFamily="18" charset="0"/>
                <a:cs typeface="Times New Roman" panose="02020603050405020304" pitchFamily="18" charset="0"/>
              </a:rPr>
              <a:t>We </a:t>
            </a:r>
            <a:r>
              <a:rPr lang="en-US" altLang="en-US" sz="1900" dirty="0">
                <a:latin typeface="Times New Roman" panose="02020603050405020304" pitchFamily="18" charset="0"/>
                <a:cs typeface="Times New Roman" panose="02020603050405020304" pitchFamily="18" charset="0"/>
              </a:rPr>
              <a:t>look for important patterns and trends in the data that could indicate how well a student is likely to do in the course.</a:t>
            </a:r>
          </a:p>
          <a:p>
            <a:pPr algn="just">
              <a:lnSpc>
                <a:spcPct val="100000"/>
              </a:lnSpc>
            </a:pPr>
            <a:r>
              <a:rPr lang="en-US" altLang="en-US" sz="1900" dirty="0" smtClean="0">
                <a:latin typeface="Times New Roman" panose="02020603050405020304" pitchFamily="18" charset="0"/>
                <a:cs typeface="Times New Roman" panose="02020603050405020304" pitchFamily="18" charset="0"/>
              </a:rPr>
              <a:t>Then , select machine </a:t>
            </a:r>
            <a:r>
              <a:rPr lang="en-US" altLang="en-US" sz="1900" dirty="0">
                <a:latin typeface="Times New Roman" panose="02020603050405020304" pitchFamily="18" charset="0"/>
                <a:cs typeface="Times New Roman" panose="02020603050405020304" pitchFamily="18" charset="0"/>
              </a:rPr>
              <a:t>learning algorithms to build our predictive models. These algorithms will learn from the patterns in the data to make predictions about how likely a student is to </a:t>
            </a:r>
            <a:r>
              <a:rPr lang="en-US" altLang="en-US" sz="1900" dirty="0" smtClean="0">
                <a:latin typeface="Times New Roman" panose="02020603050405020304" pitchFamily="18" charset="0"/>
                <a:cs typeface="Times New Roman" panose="02020603050405020304" pitchFamily="18" charset="0"/>
              </a:rPr>
              <a:t>succeed</a:t>
            </a:r>
            <a:endParaRPr lang="en-US" altLang="en-US" sz="1900" dirty="0">
              <a:latin typeface="Times New Roman" panose="02020603050405020304" pitchFamily="18" charset="0"/>
              <a:cs typeface="Times New Roman" panose="02020603050405020304" pitchFamily="18" charset="0"/>
            </a:endParaRPr>
          </a:p>
          <a:p>
            <a:pPr algn="just">
              <a:lnSpc>
                <a:spcPct val="100000"/>
              </a:lnSpc>
            </a:pPr>
            <a:r>
              <a:rPr lang="en-US" altLang="en-US" sz="1900" dirty="0" smtClean="0">
                <a:latin typeface="Times New Roman" panose="02020603050405020304" pitchFamily="18" charset="0"/>
                <a:cs typeface="Times New Roman" panose="02020603050405020304" pitchFamily="18" charset="0"/>
              </a:rPr>
              <a:t>Finally</a:t>
            </a:r>
            <a:r>
              <a:rPr lang="en-US" altLang="en-US" sz="1900" dirty="0">
                <a:latin typeface="Times New Roman" panose="02020603050405020304" pitchFamily="18" charset="0"/>
                <a:cs typeface="Times New Roman" panose="02020603050405020304" pitchFamily="18" charset="0"/>
              </a:rPr>
              <a:t>, we will deploy our models into the online learning platform or a separate application where educators can easily access and use them.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3345"/>
            <a:ext cx="10515600" cy="1597660"/>
          </a:xfrm>
        </p:spPr>
        <p:txBody>
          <a:bodyPr/>
          <a:lstStyle/>
          <a:p>
            <a:r>
              <a:rPr lang="en-US" altLang="en-US" sz="2800" b="1" dirty="0">
                <a:latin typeface="Times New Roman" panose="02020603050405020304" pitchFamily="18" charset="0"/>
                <a:cs typeface="Times New Roman" panose="02020603050405020304" pitchFamily="18" charset="0"/>
                <a:sym typeface="+mn-ea"/>
              </a:rPr>
              <a:t>Advantages of Proposed System:</a:t>
            </a:r>
          </a:p>
        </p:txBody>
      </p:sp>
      <p:sp>
        <p:nvSpPr>
          <p:cNvPr id="3" name="Content Placeholder 2"/>
          <p:cNvSpPr>
            <a:spLocks noGrp="1"/>
          </p:cNvSpPr>
          <p:nvPr>
            <p:ph idx="1"/>
          </p:nvPr>
        </p:nvSpPr>
        <p:spPr>
          <a:xfrm>
            <a:off x="838200" y="1328420"/>
            <a:ext cx="10515600" cy="4848860"/>
          </a:xfrm>
        </p:spPr>
        <p:txBody>
          <a:bodyPr/>
          <a:lstStyle/>
          <a:p>
            <a:pPr marL="452755" indent="-342900" algn="just"/>
            <a:r>
              <a:rPr lang="en-IN" sz="2400" dirty="0">
                <a:latin typeface="Times New Roman" panose="02020603050405020304" pitchFamily="18" charset="0"/>
                <a:cs typeface="Times New Roman" panose="02020603050405020304" pitchFamily="18" charset="0"/>
              </a:rPr>
              <a:t>Personalized </a:t>
            </a:r>
            <a:r>
              <a:rPr lang="en-IN" sz="2400" dirty="0" smtClean="0">
                <a:latin typeface="Times New Roman" panose="02020603050405020304" pitchFamily="18" charset="0"/>
                <a:cs typeface="Times New Roman" panose="02020603050405020304" pitchFamily="18" charset="0"/>
              </a:rPr>
              <a:t>Support</a:t>
            </a:r>
          </a:p>
          <a:p>
            <a:pPr marL="452755" indent="-342900" algn="just"/>
            <a:r>
              <a:rPr lang="en-IN" sz="2400" dirty="0" smtClean="0">
                <a:latin typeface="Times New Roman" panose="02020603050405020304" pitchFamily="18" charset="0"/>
                <a:cs typeface="Times New Roman" panose="02020603050405020304" pitchFamily="18" charset="0"/>
              </a:rPr>
              <a:t>Efficient </a:t>
            </a:r>
            <a:r>
              <a:rPr lang="en-IN" sz="2400" dirty="0">
                <a:latin typeface="Times New Roman" panose="02020603050405020304" pitchFamily="18" charset="0"/>
                <a:cs typeface="Times New Roman" panose="02020603050405020304" pitchFamily="18" charset="0"/>
              </a:rPr>
              <a:t>Resource </a:t>
            </a:r>
            <a:r>
              <a:rPr lang="en-IN" sz="2400" dirty="0" smtClean="0">
                <a:latin typeface="Times New Roman" panose="02020603050405020304" pitchFamily="18" charset="0"/>
                <a:cs typeface="Times New Roman" panose="02020603050405020304" pitchFamily="18" charset="0"/>
              </a:rPr>
              <a:t>Allocation</a:t>
            </a:r>
          </a:p>
          <a:p>
            <a:pPr marL="452755" indent="-342900" algn="just"/>
            <a:r>
              <a:rPr lang="en-IN" sz="2400" dirty="0" smtClean="0">
                <a:latin typeface="Times New Roman" panose="02020603050405020304" pitchFamily="18" charset="0"/>
                <a:cs typeface="Times New Roman" panose="02020603050405020304" pitchFamily="18" charset="0"/>
              </a:rPr>
              <a:t>Continuous Improvement</a:t>
            </a:r>
          </a:p>
          <a:p>
            <a:pPr marL="452755" indent="-342900" algn="just"/>
            <a:r>
              <a:rPr lang="en-IN" sz="2400" dirty="0" smtClean="0">
                <a:latin typeface="Times New Roman" panose="02020603050405020304" pitchFamily="18" charset="0"/>
                <a:cs typeface="Times New Roman" panose="02020603050405020304" pitchFamily="18" charset="0"/>
              </a:rPr>
              <a:t>Enhanced </a:t>
            </a:r>
            <a:r>
              <a:rPr lang="en-IN" sz="2400" dirty="0">
                <a:latin typeface="Times New Roman" panose="02020603050405020304" pitchFamily="18" charset="0"/>
                <a:cs typeface="Times New Roman" panose="02020603050405020304" pitchFamily="18" charset="0"/>
              </a:rPr>
              <a:t>Student </a:t>
            </a:r>
            <a:r>
              <a:rPr lang="en-IN" sz="2400" dirty="0" smtClean="0">
                <a:latin typeface="Times New Roman" panose="02020603050405020304" pitchFamily="18" charset="0"/>
                <a:cs typeface="Times New Roman" panose="02020603050405020304" pitchFamily="18" charset="0"/>
              </a:rPr>
              <a:t>Engagement</a:t>
            </a:r>
          </a:p>
          <a:p>
            <a:pPr marL="452755" indent="-342900" algn="just"/>
            <a:r>
              <a:rPr lang="en-IN" sz="2400" dirty="0" smtClean="0">
                <a:latin typeface="Times New Roman" panose="02020603050405020304" pitchFamily="18" charset="0"/>
                <a:cs typeface="Times New Roman" panose="02020603050405020304" pitchFamily="18" charset="0"/>
              </a:rPr>
              <a:t>Scalability</a:t>
            </a:r>
          </a:p>
          <a:p>
            <a:pPr marL="0" indent="0" algn="just">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latin typeface="Times New Roman" panose="02020603050405020304" pitchFamily="18" charset="0"/>
                <a:cs typeface="Times New Roman" panose="02020603050405020304" pitchFamily="18" charset="0"/>
              </a:rPr>
              <a:t>SYSTEM REQUIREMENTS</a:t>
            </a:r>
          </a:p>
        </p:txBody>
      </p:sp>
      <p:sp>
        <p:nvSpPr>
          <p:cNvPr id="3" name="Content Placeholder 2"/>
          <p:cNvSpPr>
            <a:spLocks noGrp="1"/>
          </p:cNvSpPr>
          <p:nvPr>
            <p:ph idx="1"/>
          </p:nvPr>
        </p:nvSpPr>
        <p:spPr>
          <a:xfrm>
            <a:off x="838200" y="1486725"/>
            <a:ext cx="10515600" cy="4826526"/>
          </a:xfrm>
        </p:spPr>
        <p:txBody>
          <a:bodyPr/>
          <a:lstStyle/>
          <a:p>
            <a:pPr algn="just">
              <a:buFont typeface="Wingdings" panose="05000000000000000000" pitchFamily="2" charset="2"/>
              <a:buChar char="Ø"/>
            </a:pPr>
            <a:r>
              <a:rPr lang="en-IN" sz="2400" b="1" dirty="0">
                <a:solidFill>
                  <a:srgbClr val="000000"/>
                </a:solidFill>
                <a:effectLst/>
                <a:latin typeface="Times New Roman" panose="02020603050405020304" pitchFamily="18" charset="0"/>
                <a:sym typeface="+mn-ea"/>
              </a:rPr>
              <a:t>HARDWARE REQUIREMENTS:</a:t>
            </a:r>
            <a:endParaRPr lang="en-IN" sz="2400" dirty="0">
              <a:solidFill>
                <a:srgbClr val="000000"/>
              </a:solidFill>
              <a:effectLst/>
              <a:latin typeface="Times New Roman" panose="02020603050405020304" pitchFamily="18" charset="0"/>
              <a:cs typeface="Times New Roman" panose="02020603050405020304" pitchFamily="18" charset="0"/>
              <a:sym typeface="+mn-ea"/>
            </a:endParaRPr>
          </a:p>
          <a:p>
            <a:pPr algn="just">
              <a:buFont typeface="Wingdings" panose="05000000000000000000" pitchFamily="2" charset="2"/>
              <a:buChar char="Ø"/>
            </a:pPr>
            <a:r>
              <a:rPr lang="en-IN" sz="2400" dirty="0">
                <a:solidFill>
                  <a:srgbClr val="000000"/>
                </a:solidFill>
                <a:effectLst/>
                <a:latin typeface="Times New Roman" panose="02020603050405020304" pitchFamily="18" charset="0"/>
                <a:cs typeface="Times New Roman" panose="02020603050405020304" pitchFamily="18" charset="0"/>
                <a:sym typeface="+mn-ea"/>
              </a:rPr>
              <a:t>PROCESSOR : </a:t>
            </a:r>
            <a:r>
              <a:rPr lang="en-IN" sz="2400" dirty="0" smtClean="0">
                <a:solidFill>
                  <a:srgbClr val="000000"/>
                </a:solidFill>
                <a:effectLst/>
                <a:latin typeface="Times New Roman" panose="02020603050405020304" pitchFamily="18" charset="0"/>
                <a:cs typeface="Times New Roman" panose="02020603050405020304" pitchFamily="18" charset="0"/>
                <a:sym typeface="+mn-ea"/>
              </a:rPr>
              <a:t>I3. </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400" dirty="0">
                <a:solidFill>
                  <a:srgbClr val="000000"/>
                </a:solidFill>
                <a:effectLst/>
                <a:latin typeface="Times New Roman" panose="02020603050405020304" pitchFamily="18" charset="0"/>
                <a:cs typeface="Times New Roman" panose="02020603050405020304" pitchFamily="18" charset="0"/>
                <a:sym typeface="+mn-ea"/>
              </a:rPr>
              <a:t> Hard Disk : 40 GB. </a:t>
            </a:r>
            <a:endParaRPr lang="en-IN"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IN" sz="2400" dirty="0">
                <a:solidFill>
                  <a:srgbClr val="000000"/>
                </a:solidFill>
                <a:effectLst/>
                <a:latin typeface="Times New Roman" panose="02020603050405020304" pitchFamily="18" charset="0"/>
                <a:cs typeface="Times New Roman" panose="02020603050405020304" pitchFamily="18" charset="0"/>
                <a:sym typeface="+mn-ea"/>
              </a:rPr>
              <a:t> Ram : </a:t>
            </a:r>
            <a:r>
              <a:rPr lang="en-IN" sz="2400" dirty="0" smtClean="0">
                <a:solidFill>
                  <a:srgbClr val="000000"/>
                </a:solidFill>
                <a:effectLst/>
                <a:latin typeface="Times New Roman" panose="02020603050405020304" pitchFamily="18" charset="0"/>
                <a:cs typeface="Times New Roman" panose="02020603050405020304" pitchFamily="18" charset="0"/>
                <a:sym typeface="+mn-ea"/>
              </a:rPr>
              <a:t>4 </a:t>
            </a:r>
            <a:r>
              <a:rPr lang="en-IN" sz="2400" dirty="0">
                <a:solidFill>
                  <a:srgbClr val="000000"/>
                </a:solidFill>
                <a:effectLst/>
                <a:latin typeface="Times New Roman" panose="02020603050405020304" pitchFamily="18" charset="0"/>
                <a:cs typeface="Times New Roman" panose="02020603050405020304" pitchFamily="18" charset="0"/>
                <a:sym typeface="+mn-ea"/>
              </a:rPr>
              <a:t>GB. </a:t>
            </a:r>
            <a:endParaRPr lang="en-IN" sz="2400" dirty="0">
              <a:latin typeface="Times New Roman" panose="02020603050405020304" pitchFamily="18" charset="0"/>
              <a:cs typeface="Times New Roman" panose="02020603050405020304" pitchFamily="18" charset="0"/>
            </a:endParaRPr>
          </a:p>
          <a:p>
            <a:pPr marL="0" indent="0">
              <a:buNone/>
            </a:pPr>
            <a:endParaRPr lang="en-IN" sz="2400" b="1" dirty="0">
              <a:solidFill>
                <a:srgbClr val="000000"/>
              </a:solidFill>
              <a:effectLst/>
              <a:latin typeface="Times New Roman" panose="02020603050405020304" pitchFamily="18" charset="0"/>
              <a:cs typeface="Times New Roman" panose="02020603050405020304" pitchFamily="18" charset="0"/>
            </a:endParaRPr>
          </a:p>
          <a:p>
            <a:pPr marL="0" indent="0">
              <a:buNone/>
            </a:pPr>
            <a:r>
              <a:rPr lang="en-IN" sz="2400" b="1" dirty="0">
                <a:solidFill>
                  <a:srgbClr val="000000"/>
                </a:solidFill>
                <a:effectLst/>
                <a:latin typeface="Times New Roman" pitchFamily="18" charset="0"/>
                <a:cs typeface="Times New Roman" pitchFamily="18" charset="0"/>
                <a:sym typeface="+mn-ea"/>
              </a:rPr>
              <a:t> SOFTWARE REQUIREMENTS: </a:t>
            </a:r>
            <a:endParaRPr lang="en-IN" sz="2400" dirty="0">
              <a:latin typeface="Times New Roman" pitchFamily="18" charset="0"/>
              <a:cs typeface="Times New Roman" pitchFamily="18" charset="0"/>
            </a:endParaRPr>
          </a:p>
          <a:p>
            <a:pPr>
              <a:buFont typeface="Wingdings" panose="05000000000000000000" pitchFamily="2" charset="2"/>
              <a:buChar char="Ø"/>
            </a:pPr>
            <a:r>
              <a:rPr lang="en-IN" sz="2400" dirty="0">
                <a:solidFill>
                  <a:srgbClr val="000000"/>
                </a:solidFill>
                <a:effectLst/>
                <a:latin typeface="Times New Roman" pitchFamily="18" charset="0"/>
                <a:cs typeface="Times New Roman" pitchFamily="18" charset="0"/>
                <a:sym typeface="+mn-ea"/>
              </a:rPr>
              <a:t> Operating system : Windows10 </a:t>
            </a:r>
            <a:endParaRPr lang="en-IN" sz="2400" dirty="0" smtClean="0">
              <a:solidFill>
                <a:srgbClr val="000000"/>
              </a:solidFill>
              <a:effectLst/>
              <a:latin typeface="Times New Roman" panose="02020603050405020304" pitchFamily="18" charset="0"/>
              <a:cs typeface="Times New Roman" pitchFamily="18" charset="0"/>
              <a:sym typeface="+mn-ea"/>
            </a:endParaRPr>
          </a:p>
          <a:p>
            <a:pPr>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itchFamily="18" charset="0"/>
                <a:sym typeface="+mn-ea"/>
              </a:rPr>
              <a:t>Frontend                 :Html ,CSS , </a:t>
            </a:r>
            <a:r>
              <a:rPr lang="en-IN" sz="2400" dirty="0" err="1" smtClean="0">
                <a:solidFill>
                  <a:srgbClr val="000000"/>
                </a:solidFill>
                <a:latin typeface="Times New Roman" panose="02020603050405020304" pitchFamily="18" charset="0"/>
                <a:cs typeface="Times New Roman" pitchFamily="18" charset="0"/>
                <a:sym typeface="+mn-ea"/>
              </a:rPr>
              <a:t>Javascript</a:t>
            </a:r>
            <a:endParaRPr lang="en-IN" sz="2400" dirty="0">
              <a:latin typeface="Times New Roman" pitchFamily="18" charset="0"/>
              <a:cs typeface="Times New Roman" pitchFamily="18" charset="0"/>
            </a:endParaRPr>
          </a:p>
          <a:p>
            <a:pPr>
              <a:buFont typeface="Wingdings" panose="05000000000000000000" pitchFamily="2" charset="2"/>
              <a:buChar char="Ø"/>
            </a:pPr>
            <a:r>
              <a:rPr lang="en-IN" sz="2400" dirty="0">
                <a:solidFill>
                  <a:srgbClr val="000000"/>
                </a:solidFill>
                <a:effectLst/>
                <a:latin typeface="Times New Roman" panose="02020603050405020304" pitchFamily="18" charset="0"/>
                <a:cs typeface="Times New Roman" pitchFamily="18" charset="0"/>
                <a:sym typeface="+mn-ea"/>
              </a:rPr>
              <a:t> Coding </a:t>
            </a:r>
            <a:r>
              <a:rPr lang="en-IN" sz="2400" dirty="0" smtClean="0">
                <a:solidFill>
                  <a:srgbClr val="000000"/>
                </a:solidFill>
                <a:effectLst/>
                <a:latin typeface="Times New Roman" panose="02020603050405020304" pitchFamily="18" charset="0"/>
                <a:cs typeface="Times New Roman" pitchFamily="18" charset="0"/>
                <a:sym typeface="+mn-ea"/>
              </a:rPr>
              <a:t>Language  </a:t>
            </a:r>
            <a:r>
              <a:rPr lang="en-IN" sz="2400" dirty="0">
                <a:solidFill>
                  <a:srgbClr val="000000"/>
                </a:solidFill>
                <a:effectLst/>
                <a:latin typeface="Times New Roman" panose="02020603050405020304" pitchFamily="18" charset="0"/>
                <a:cs typeface="Times New Roman" pitchFamily="18" charset="0"/>
                <a:sym typeface="+mn-ea"/>
              </a:rPr>
              <a:t>: Python</a:t>
            </a:r>
            <a:endParaRPr lang="en-IN" sz="2400" dirty="0">
              <a:latin typeface="Times New Roman" pitchFamily="18" charset="0"/>
              <a:cs typeface="Times New Roman" pitchFamily="18" charset="0"/>
            </a:endParaRPr>
          </a:p>
          <a:p>
            <a:pPr>
              <a:buFont typeface="Wingdings" panose="05000000000000000000" pitchFamily="2" charset="2"/>
              <a:buChar char="Ø"/>
            </a:pPr>
            <a:r>
              <a:rPr lang="en-IN" sz="2400" dirty="0">
                <a:solidFill>
                  <a:srgbClr val="000000"/>
                </a:solidFill>
                <a:effectLst/>
                <a:latin typeface="Times New Roman" panose="02020603050405020304" pitchFamily="18" charset="0"/>
                <a:cs typeface="Times New Roman" pitchFamily="18" charset="0"/>
                <a:sym typeface="+mn-ea"/>
              </a:rPr>
              <a:t> Data Base </a:t>
            </a:r>
            <a:r>
              <a:rPr lang="en-IN" sz="2400" dirty="0" smtClean="0">
                <a:solidFill>
                  <a:srgbClr val="000000"/>
                </a:solidFill>
                <a:effectLst/>
                <a:latin typeface="Times New Roman" panose="02020603050405020304" pitchFamily="18" charset="0"/>
                <a:cs typeface="Times New Roman" pitchFamily="18" charset="0"/>
                <a:sym typeface="+mn-ea"/>
              </a:rPr>
              <a:t>              : </a:t>
            </a:r>
            <a:r>
              <a:rPr lang="en-IN" sz="2400" dirty="0">
                <a:solidFill>
                  <a:srgbClr val="000000"/>
                </a:solidFill>
                <a:effectLst/>
                <a:latin typeface="Times New Roman" panose="02020603050405020304" pitchFamily="18" charset="0"/>
                <a:cs typeface="Times New Roman" pitchFamily="18" charset="0"/>
                <a:sym typeface="+mn-ea"/>
              </a:rPr>
              <a:t>MYSQL </a:t>
            </a:r>
            <a:endParaRPr lang="en-IN" sz="2400" dirty="0">
              <a:latin typeface="Times New Roman" pitchFamily="18" charset="0"/>
              <a:cs typeface="Times New Roman" pitchFamily="18" charset="0"/>
            </a:endParaRPr>
          </a:p>
          <a:p>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1299</Words>
  <Application>Microsoft Office PowerPoint</Application>
  <PresentationFormat>Custom</PresentationFormat>
  <Paragraphs>120</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  CMR TECHNICAL CAMPUS UGC(Autonomous) Kandlakoya, Medchal Road, Hyd-501401 Department of Computer Science and Engineering A Mini Project Review:03 STUDENTS PERFORMANCE PREDICTION IN ONLINE COURSES USING MACHINE LEARNING ALGORITHMS Batch No : 05</vt:lpstr>
      <vt:lpstr>Contents:</vt:lpstr>
      <vt:lpstr> </vt:lpstr>
      <vt:lpstr>Abstract:</vt:lpstr>
      <vt:lpstr>Existing System:</vt:lpstr>
      <vt:lpstr>Disadvantages of Existing System: </vt:lpstr>
      <vt:lpstr>Proposed System: </vt:lpstr>
      <vt:lpstr>Advantages of Proposed System:</vt:lpstr>
      <vt:lpstr>SYSTEM REQUIREMENTS</vt:lpstr>
      <vt:lpstr>Novelty of the Project:</vt:lpstr>
      <vt:lpstr>   Architecture:</vt:lpstr>
      <vt:lpstr>Modules:</vt:lpstr>
      <vt:lpstr> UML Diagrams:  Use case Diagram: </vt:lpstr>
      <vt:lpstr>Class Diagram:</vt:lpstr>
      <vt:lpstr>Sequence Diagram:</vt:lpstr>
      <vt:lpstr>Activity Diagram:</vt:lpstr>
      <vt:lpstr> </vt:lpstr>
      <vt:lpstr>Sample Code    Service Provider</vt:lpstr>
      <vt:lpstr> </vt:lpstr>
      <vt:lpstr>  </vt:lpstr>
      <vt:lpstr>  </vt:lpstr>
      <vt:lpstr>  Remote User</vt:lpstr>
      <vt:lpstr>  </vt:lpstr>
      <vt:lpstr> </vt:lpstr>
      <vt:lpstr>  </vt:lpstr>
      <vt:lpstr>Result</vt:lpstr>
      <vt:lpstr>  </vt:lpstr>
      <vt:lpstr>  </vt:lpstr>
      <vt:lpstr>   </vt:lpstr>
      <vt:lpstr> </vt:lpstr>
      <vt:lpstr> </vt:lpstr>
      <vt:lpstr> </vt:lpstr>
      <vt:lpstr>  </vt:lpstr>
      <vt:lpstr>  </vt:lpstr>
      <vt:lpstr>PowerPoint Presentation</vt:lpstr>
      <vt:lpstr>PowerPoint Presentation</vt:lpstr>
      <vt:lpstr>PowerPoint Presentation</vt:lpstr>
      <vt:lpstr>Conclusion :</vt:lpstr>
      <vt:lpstr>Future Scope</vt:lpstr>
      <vt:lpstr>References</vt:lpstr>
      <vt:lpstr>Github link</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ACTION RECOGNITION FROM DEPTH MAPS AND POSTURES USING DEEP LEARNING</dc:title>
  <dc:creator>Sreeja Polaboina</dc:creator>
  <cp:lastModifiedBy>LENOVO</cp:lastModifiedBy>
  <cp:revision>82</cp:revision>
  <dcterms:created xsi:type="dcterms:W3CDTF">2023-03-20T12:47:00Z</dcterms:created>
  <dcterms:modified xsi:type="dcterms:W3CDTF">2024-04-02T04:05:23Z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2B4DBEEA4CFA46579862B868A8751AED</vt:lpwstr>
  </property>
  <property fmtid="{D5CDD505-2E9C-101B-9397-08002B2CF9AE}" pid="3" name="KSOProductBuildVer">
    <vt:lpwstr>1033-11.2.0.11537</vt:lpwstr>
  </property>
</Properties>
</file>